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58" r:id="rId3"/>
    <p:sldId id="479" r:id="rId4"/>
    <p:sldId id="480" r:id="rId5"/>
    <p:sldId id="481" r:id="rId6"/>
    <p:sldId id="484" r:id="rId7"/>
    <p:sldId id="495" r:id="rId8"/>
    <p:sldId id="496" r:id="rId9"/>
    <p:sldId id="497" r:id="rId10"/>
    <p:sldId id="498" r:id="rId11"/>
    <p:sldId id="499" r:id="rId12"/>
    <p:sldId id="500" r:id="rId13"/>
    <p:sldId id="486" r:id="rId14"/>
    <p:sldId id="483" r:id="rId15"/>
    <p:sldId id="494" r:id="rId16"/>
    <p:sldId id="487" r:id="rId17"/>
    <p:sldId id="488" r:id="rId18"/>
    <p:sldId id="489" r:id="rId19"/>
    <p:sldId id="490" r:id="rId20"/>
    <p:sldId id="530" r:id="rId21"/>
    <p:sldId id="531" r:id="rId22"/>
    <p:sldId id="532" r:id="rId23"/>
    <p:sldId id="524" r:id="rId24"/>
    <p:sldId id="504" r:id="rId25"/>
    <p:sldId id="506" r:id="rId26"/>
    <p:sldId id="508" r:id="rId27"/>
    <p:sldId id="509" r:id="rId28"/>
    <p:sldId id="511" r:id="rId29"/>
    <p:sldId id="514" r:id="rId30"/>
    <p:sldId id="516" r:id="rId31"/>
    <p:sldId id="523" r:id="rId32"/>
    <p:sldId id="540" r:id="rId33"/>
    <p:sldId id="491" r:id="rId34"/>
    <p:sldId id="492" r:id="rId35"/>
    <p:sldId id="525" r:id="rId36"/>
    <p:sldId id="526" r:id="rId37"/>
    <p:sldId id="527" r:id="rId38"/>
    <p:sldId id="528" r:id="rId39"/>
    <p:sldId id="529" r:id="rId40"/>
    <p:sldId id="534" r:id="rId41"/>
    <p:sldId id="536" r:id="rId42"/>
    <p:sldId id="535" r:id="rId43"/>
    <p:sldId id="501" r:id="rId44"/>
    <p:sldId id="502" r:id="rId45"/>
    <p:sldId id="503" r:id="rId46"/>
    <p:sldId id="537" r:id="rId47"/>
    <p:sldId id="542" r:id="rId48"/>
    <p:sldId id="541" r:id="rId49"/>
    <p:sldId id="493" r:id="rId50"/>
    <p:sldId id="538" r:id="rId51"/>
    <p:sldId id="539" r:id="rId52"/>
    <p:sldId id="543" r:id="rId53"/>
    <p:sldId id="544" r:id="rId54"/>
    <p:sldId id="551" r:id="rId55"/>
    <p:sldId id="545" r:id="rId56"/>
    <p:sldId id="547" r:id="rId57"/>
    <p:sldId id="548" r:id="rId58"/>
    <p:sldId id="549" r:id="rId59"/>
    <p:sldId id="574" r:id="rId60"/>
    <p:sldId id="575" r:id="rId61"/>
    <p:sldId id="552" r:id="rId62"/>
    <p:sldId id="554" r:id="rId63"/>
    <p:sldId id="555" r:id="rId64"/>
    <p:sldId id="553" r:id="rId65"/>
    <p:sldId id="557" r:id="rId66"/>
    <p:sldId id="560" r:id="rId67"/>
    <p:sldId id="559" r:id="rId68"/>
    <p:sldId id="558" r:id="rId69"/>
    <p:sldId id="561" r:id="rId70"/>
    <p:sldId id="563" r:id="rId71"/>
    <p:sldId id="562" r:id="rId72"/>
    <p:sldId id="564" r:id="rId73"/>
    <p:sldId id="566" r:id="rId74"/>
    <p:sldId id="567" r:id="rId75"/>
    <p:sldId id="568" r:id="rId76"/>
    <p:sldId id="550" r:id="rId77"/>
    <p:sldId id="569" r:id="rId78"/>
    <p:sldId id="571" r:id="rId79"/>
    <p:sldId id="592" r:id="rId80"/>
    <p:sldId id="590" r:id="rId81"/>
    <p:sldId id="572" r:id="rId82"/>
    <p:sldId id="576" r:id="rId83"/>
    <p:sldId id="579" r:id="rId84"/>
    <p:sldId id="584" r:id="rId85"/>
    <p:sldId id="577" r:id="rId86"/>
    <p:sldId id="578" r:id="rId87"/>
    <p:sldId id="583" r:id="rId88"/>
    <p:sldId id="580" r:id="rId89"/>
    <p:sldId id="581" r:id="rId90"/>
    <p:sldId id="582" r:id="rId91"/>
    <p:sldId id="585" r:id="rId92"/>
    <p:sldId id="586" r:id="rId93"/>
    <p:sldId id="587" r:id="rId94"/>
    <p:sldId id="588" r:id="rId95"/>
    <p:sldId id="589" r:id="rId96"/>
    <p:sldId id="593" r:id="rId97"/>
    <p:sldId id="594" r:id="rId98"/>
    <p:sldId id="380" r:id="rId99"/>
    <p:sldId id="570" r:id="rId100"/>
    <p:sldId id="595" r:id="rId101"/>
    <p:sldId id="381" r:id="rId10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9704" autoAdjust="0"/>
  </p:normalViewPr>
  <p:slideViewPr>
    <p:cSldViewPr snapToGrid="0">
      <p:cViewPr varScale="1">
        <p:scale>
          <a:sx n="74" d="100"/>
          <a:sy n="74" d="100"/>
        </p:scale>
        <p:origin x="13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29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8210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32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32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942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3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47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795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76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76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257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3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79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4030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9575230-7AFF-4F73-9137-B84871ECE2C4}" type="slidenum">
              <a:t>98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058D169-B84B-47DA-BEC7-ED4EAE281E87}" type="slidenum">
              <a:t>98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9575230-7AFF-4F73-9137-B84871ECE2C4}" type="slidenum">
              <a:t>100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058D169-B84B-47DA-BEC7-ED4EAE281E87}" type="slidenum">
              <a:t>100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8988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82404CC-1BB2-49C8-8DF5-858FBB1C0C3F}" type="slidenum">
              <a:t>101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C109EC5A-B015-4140-B0D8-5D4B0D5B28DD}" type="slidenum">
              <a:t>101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3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604E4C-6755-4D1A-AC70-A9071C04CA0A}" type="slidenum">
              <a:t>18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70AF260-DA1D-4CA2-A3F7-3DB1DEFB66AF}" type="slidenum">
              <a:t>18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90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23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3393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62990D4-7EC9-4AF4-80FB-D4A1B443D337}" type="slidenum">
              <a:t>24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338F4F8A-195F-45A6-94E9-135DCBF99FC3}" type="slidenum">
              <a:t>24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768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16CA634-32EE-452C-B22B-13FAE559FD41}" type="slidenum">
              <a:t>25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35CC23F1-ABD8-493A-B04D-9DFE1E96B622}" type="slidenum">
              <a:t>25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039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27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9244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28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586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0" y="1236599"/>
            <a:ext cx="7559640" cy="2631960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0" y="3970440"/>
            <a:ext cx="7559640" cy="1825560"/>
          </a:xfrm>
        </p:spPr>
        <p:txBody>
          <a:bodyPr anchorCtr="1"/>
          <a:lstStyle>
            <a:lvl1pPr marL="0" indent="0" algn="ctr">
              <a:defRPr lang="en-US"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E5B3AD-557F-4552-AE21-0A4A158E6A9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DD1B27-0791-4B7B-BDBD-5F750E539D8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5840" y="301680"/>
            <a:ext cx="2266920" cy="6454800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80" y="301680"/>
            <a:ext cx="6649919" cy="6454800"/>
          </a:xfrm>
        </p:spPr>
        <p:txBody>
          <a:bodyPr vert="eaVert"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95AEBB-71E5-4438-880E-F06FD223DE96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1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 preserve="1">
  <p:cSld name="Title_2c_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4457880" cy="4987800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/>
          <p:cNvSpPr txBox="1">
            <a:spLocks noGrp="1"/>
          </p:cNvSpPr>
          <p:nvPr>
            <p:ph type="title" idx="4294967295"/>
          </p:nvPr>
        </p:nvSpPr>
        <p:spPr>
          <a:xfrm>
            <a:off x="5113440" y="1768320"/>
            <a:ext cx="4459320" cy="4987800"/>
          </a:xfrm>
        </p:spPr>
        <p:txBody>
          <a:bodyPr tIns="28080" anchor="t" anchorCtr="0"/>
          <a:lstStyle>
            <a:lvl1pPr>
              <a:defRPr lang="en-AU">
                <a:cs typeface="Lucida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1DF279-8405-4490-9A82-CAE57615B0A1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187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EE9E36-5A9E-4263-909C-114F3140F762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3835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_2c_ Text_2c_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4457880" cy="4987800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3440" y="1768320"/>
            <a:ext cx="445932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C4330-A823-445F-9A0D-7BDE8CD1657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30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_2c_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445788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5113440" y="1768320"/>
            <a:ext cx="4459320" cy="4987800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D0225-98ED-40D2-9983-829BD8445C14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15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3238" y="1768475"/>
            <a:ext cx="4457700" cy="241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41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238" y="4338638"/>
            <a:ext cx="4457700" cy="24177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3338" y="4338638"/>
            <a:ext cx="4459287" cy="24177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>
          <a:xfrm>
            <a:off x="7226300" y="6886575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CC44BA0A-CBF5-4E75-941B-C6453135715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4607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41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338" y="4338638"/>
            <a:ext cx="4459287" cy="24177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7226300" y="6886575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7131C191-B433-4191-95FF-59E836E7D4C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093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906948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1176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9" y="1884240"/>
            <a:ext cx="8694720" cy="3144959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9" y="5059440"/>
            <a:ext cx="8694720" cy="1652760"/>
          </a:xfrm>
        </p:spPr>
        <p:txBody>
          <a:bodyPr/>
          <a:lstStyle>
            <a:lvl1pPr marL="0" indent="0">
              <a:defRPr lang="en-US"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1215FF-9D10-431D-8CDB-79FD0E72994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445788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3440" y="1768320"/>
            <a:ext cx="445932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DAA498-536A-4238-9970-6F276F9937BB}" type="slidenum">
              <a:t>‹#›</a:t>
            </a:fld>
            <a:endParaRPr lang="en-US" dirty="0"/>
          </a:p>
        </p:txBody>
      </p:sp>
      <p:sp>
        <p:nvSpPr>
          <p:cNvPr id="8" name="Content Placeholder 7"/>
          <p:cNvSpPr txBox="1">
            <a:spLocks noGrp="1"/>
          </p:cNvSpPr>
          <p:nvPr>
            <p:ph idx="1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42277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9" y="403200"/>
            <a:ext cx="8694720" cy="146051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9" y="1852560"/>
            <a:ext cx="4265640" cy="907919"/>
          </a:xfrm>
        </p:spPr>
        <p:txBody>
          <a:bodyPr anchor="b"/>
          <a:lstStyle>
            <a:lvl1pPr marL="0" indent="0">
              <a:defRPr lang="en-US"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9" y="2760840"/>
            <a:ext cx="4265640" cy="4062239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0" y="1852560"/>
            <a:ext cx="4284720" cy="907919"/>
          </a:xfrm>
        </p:spPr>
        <p:txBody>
          <a:bodyPr anchor="b"/>
          <a:lstStyle>
            <a:lvl1pPr marL="0" indent="0">
              <a:defRPr lang="en-US"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0" y="2760840"/>
            <a:ext cx="4284720" cy="4062239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8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9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E44617-4428-431A-B7FB-34572AB47B2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7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69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2000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1329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9" y="503280"/>
            <a:ext cx="3251159" cy="176544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60" y="1089000"/>
            <a:ext cx="5102280" cy="537228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9" y="2268360"/>
            <a:ext cx="3251159" cy="4200480"/>
          </a:xfrm>
        </p:spPr>
        <p:txBody>
          <a:bodyPr/>
          <a:lstStyle>
            <a:lvl1pPr marL="0" indent="0">
              <a:defRPr lang="en-US"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C95F9E-45CA-41E3-9BB9-249B9D3E950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2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9" y="503280"/>
            <a:ext cx="3251159" cy="176544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60" y="1089000"/>
            <a:ext cx="5102280" cy="5372280"/>
          </a:xfrm>
        </p:spPr>
        <p:txBody>
          <a:bodyPr tIns="28080" anchor="t" anchorCtr="0"/>
          <a:lstStyle>
            <a:lvl1pPr>
              <a:defRPr lang="en-AU">
                <a:cs typeface="Lucida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9" y="2268360"/>
            <a:ext cx="3251159" cy="4200480"/>
          </a:xfrm>
        </p:spPr>
        <p:txBody>
          <a:bodyPr/>
          <a:lstStyle>
            <a:lvl1pPr marL="0" indent="0">
              <a:defRPr lang="en-US"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FCA799-E6B8-42B8-A4B9-E7A3C20C9D2B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1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9069480" cy="4987800"/>
          </a:xfrm>
          <a:prstGeom prst="rect">
            <a:avLst/>
          </a:prstGeom>
          <a:noFill/>
          <a:ln>
            <a:noFill/>
          </a:ln>
        </p:spPr>
        <p:txBody>
          <a:bodyPr wrap="square" lIns="0" tIns="28080" rIns="0" bIns="0" anchor="t" anchorCtr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2"/>
          </p:nvPr>
        </p:nvSpPr>
        <p:spPr>
          <a:xfrm>
            <a:off x="503280" y="6886440"/>
            <a:ext cx="234648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3"/>
          </p:nvPr>
        </p:nvSpPr>
        <p:spPr>
          <a:xfrm>
            <a:off x="3448080" y="6886440"/>
            <a:ext cx="319392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4"/>
          </p:nvPr>
        </p:nvSpPr>
        <p:spPr>
          <a:xfrm>
            <a:off x="7227720" y="6886440"/>
            <a:ext cx="234648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EB832F5B-FAA4-4CD6-BDA7-7A7213491972}" type="slidenum"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ctr" rtl="0" hangingPunct="0">
        <a:lnSpc>
          <a:spcPct val="93000"/>
        </a:lnSpc>
        <a:spcBef>
          <a:spcPts val="0"/>
        </a:spcBef>
        <a:spcAft>
          <a:spcPts val="0"/>
        </a:spcAft>
        <a:buNone/>
        <a:tabLst/>
        <a:defRPr lang="en-GB" sz="44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1pPr>
    </p:titleStyle>
    <p:bodyStyle>
      <a:lvl1pPr marL="343080" marR="0" lvl="0" indent="-343080" algn="l" rtl="0" hangingPunct="0">
        <a:lnSpc>
          <a:spcPct val="93000"/>
        </a:lnSpc>
        <a:spcBef>
          <a:spcPts val="0"/>
        </a:spcBef>
        <a:spcAft>
          <a:spcPts val="1426"/>
        </a:spcAft>
        <a:buNone/>
        <a:tabLst/>
        <a:defRPr lang="en-GB" sz="32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1pPr>
      <a:lvl2pPr marL="743040" marR="0" lvl="1" indent="-285840" algn="l" rtl="0" hangingPunct="0">
        <a:lnSpc>
          <a:spcPct val="93000"/>
        </a:lnSpc>
        <a:spcBef>
          <a:spcPts val="0"/>
        </a:spcBef>
        <a:spcAft>
          <a:spcPts val="1140"/>
        </a:spcAft>
        <a:buNone/>
        <a:tabLst/>
        <a:defRPr lang="en-GB" sz="28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2pPr>
      <a:lvl3pPr marL="1143000" marR="0" lvl="2" indent="-228600" algn="l" rtl="0" hangingPunct="0">
        <a:lnSpc>
          <a:spcPct val="93000"/>
        </a:lnSpc>
        <a:spcBef>
          <a:spcPts val="0"/>
        </a:spcBef>
        <a:spcAft>
          <a:spcPts val="850"/>
        </a:spcAft>
        <a:buNone/>
        <a:tabLst/>
        <a:defRPr lang="en-GB" sz="24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3pPr>
      <a:lvl4pPr marL="1600200" marR="0" lvl="3" indent="-228600" algn="l" rtl="0" hangingPunct="0">
        <a:lnSpc>
          <a:spcPct val="93000"/>
        </a:lnSpc>
        <a:spcBef>
          <a:spcPts val="0"/>
        </a:spcBef>
        <a:spcAft>
          <a:spcPts val="575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4pPr>
      <a:lvl5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5pPr>
      <a:lvl6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6pPr>
      <a:lvl7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7pPr>
      <a:lvl8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8pPr>
      <a:lvl9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i-mango/Papaya" TargetMode="External"/><Relationship Id="rId3" Type="http://schemas.openxmlformats.org/officeDocument/2006/relationships/hyperlink" Target="http://www.informit.com/store/computer-graphics-principles-and-practice-9780321399526" TargetMode="External"/><Relationship Id="rId7" Type="http://schemas.openxmlformats.org/officeDocument/2006/relationships/hyperlink" Target="http://ric.uthscsa.edu/mango/papaya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mazon.com/WebGL-Beginners-Guide-Diego-Cantor/dp/184969172X?tag=realtimerenderin" TargetMode="External"/><Relationship Id="rId5" Type="http://schemas.openxmlformats.org/officeDocument/2006/relationships/hyperlink" Target="http://www.amazon.com/WebGL-Up-Running-Tony-Parisi/dp/144932357X?tag=realtimerenderin" TargetMode="External"/><Relationship Id="rId4" Type="http://schemas.openxmlformats.org/officeDocument/2006/relationships/hyperlink" Target="http://www.cs.colostate.edu/~cs410/yr2013fa/home_progress.php" TargetMode="External"/><Relationship Id="rId9" Type="http://schemas.openxmlformats.org/officeDocument/2006/relationships/hyperlink" Target="http://dicomiseasy.blogspot.com/2011/10/introduction-to-dicom-chapter-1.html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downloads/rapiscan-papaya-viewer.zi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ag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12968" y="85061"/>
            <a:ext cx="9070920" cy="72833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4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 Volume Viewer Overview</a:t>
            </a:r>
            <a:endParaRPr lang="en-US" sz="3200" b="1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4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2019.07.08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lvl="0" algn="ctr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Rapiscan Systems</a:t>
            </a:r>
            <a:endParaRPr lang="en-US" sz="3600" b="0" i="1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Technologies Pvt. Ltd.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3400" y="5095738"/>
            <a:ext cx="1560239" cy="178509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5A082C-1E47-4076-A821-821A8F8A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65" y="513191"/>
            <a:ext cx="6642802" cy="66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004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901130" cy="115913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Resources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2096428"/>
            <a:ext cx="9453520" cy="5118411"/>
          </a:xfrm>
        </p:spPr>
        <p:txBody>
          <a:bodyPr tIns="194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3"/>
              </a:rPr>
              <a:t>Computer Graphics: Principles and Practice</a:t>
            </a:r>
            <a:r>
              <a:rPr lang="en-US" sz="1800" dirty="0"/>
              <a:t>, Foley, van Dam, Hughes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4"/>
              </a:rPr>
              <a:t>CS 410: Introduction to Computer Graphics</a:t>
            </a:r>
            <a:r>
              <a:rPr lang="en-US" sz="1800" dirty="0"/>
              <a:t>, Colorado State University</a:t>
            </a:r>
          </a:p>
          <a:p>
            <a:pPr marL="446088" indent="-342900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 dirty="0">
                <a:cs typeface="Courier New" panose="02070309020205020404" pitchFamily="49" charset="0"/>
                <a:hlinkClick r:id="rId5"/>
              </a:rPr>
              <a:t>WebGL: Up and Running</a:t>
            </a:r>
            <a:r>
              <a:rPr lang="en-US" altLang="en-US" sz="1800" dirty="0">
                <a:cs typeface="Courier New" panose="02070309020205020404" pitchFamily="49" charset="0"/>
              </a:rPr>
              <a:t>, Tony Parisi, O’Reilly Press</a:t>
            </a:r>
          </a:p>
          <a:p>
            <a:pPr marL="446088" indent="-342900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 dirty="0">
                <a:cs typeface="Courier New" panose="02070309020205020404" pitchFamily="49" charset="0"/>
                <a:hlinkClick r:id="rId6"/>
              </a:rPr>
              <a:t>WebGL Beginner’s Guide</a:t>
            </a:r>
            <a:r>
              <a:rPr lang="en-US" altLang="en-US" sz="1800" dirty="0">
                <a:cs typeface="Courier New" panose="02070309020205020404" pitchFamily="49" charset="0"/>
              </a:rPr>
              <a:t>, Diego Cantor and Brandon Jones</a:t>
            </a:r>
          </a:p>
          <a:p>
            <a:pPr marL="446088" indent="-342900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 dirty="0">
                <a:cs typeface="Courier New" panose="02070309020205020404" pitchFamily="49" charset="0"/>
                <a:hlinkClick r:id="rId7"/>
              </a:rPr>
              <a:t>Papaya DICOM Viewer</a:t>
            </a:r>
            <a:endParaRPr lang="en-US" altLang="en-US" sz="1800" dirty="0">
              <a:cs typeface="Courier New" panose="02070309020205020404" pitchFamily="49" charset="0"/>
            </a:endParaRPr>
          </a:p>
          <a:p>
            <a:pPr marL="446088" indent="-342900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 dirty="0">
                <a:cs typeface="Courier New" panose="02070309020205020404" pitchFamily="49" charset="0"/>
                <a:hlinkClick r:id="rId8"/>
              </a:rPr>
              <a:t>Papaya source code on GitHub</a:t>
            </a:r>
            <a:endParaRPr lang="en-US" altLang="en-US" sz="1800" dirty="0">
              <a:cs typeface="Courier New" panose="02070309020205020404" pitchFamily="49" charset="0"/>
            </a:endParaRPr>
          </a:p>
          <a:p>
            <a:pPr marL="446088" indent="-342900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 dirty="0">
                <a:cs typeface="Courier New" panose="02070309020205020404" pitchFamily="49" charset="0"/>
                <a:hlinkClick r:id="rId9"/>
              </a:rPr>
              <a:t>http://dicomiseasy.blogspot.com</a:t>
            </a:r>
            <a:endParaRPr lang="en-US" altLang="en-US" sz="18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335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3280" y="301680"/>
            <a:ext cx="9070920" cy="6456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6336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7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Thank You 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FC915B-92C7-400A-8F7C-E4AC7A1F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1" y="1773910"/>
            <a:ext cx="1857706" cy="1682966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9A2685-202A-4AB4-B9B5-BFBB0E04A23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65901" y="1768319"/>
            <a:ext cx="3791415" cy="553572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AU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Axial/Transverse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Coronal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Sagittal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63A2A5-DB68-4547-9BF9-4917D79D8A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280" y="301680"/>
            <a:ext cx="8127764" cy="1260360"/>
          </a:xfrm>
        </p:spPr>
        <p:txBody>
          <a:bodyPr/>
          <a:lstStyle/>
          <a:p>
            <a:r>
              <a:rPr lang="en-AU" sz="3600" b="1" dirty="0"/>
              <a:t>2D Imaging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E90A3-4820-45F8-997E-77E4C5F8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0" y="3624145"/>
            <a:ext cx="2360386" cy="1903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01ECD-C3BC-4F28-948B-AF4123CC4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12" y="5518981"/>
            <a:ext cx="1881285" cy="1840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15CA1-616C-4776-9CEA-8B16D2E07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808" y="1667960"/>
            <a:ext cx="2149026" cy="1729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2A55C-B634-4E4D-9621-9E978412C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618" y="3523786"/>
            <a:ext cx="2141406" cy="1813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05FFD-1B3C-478B-8665-08E883381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808" y="5418622"/>
            <a:ext cx="2126164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0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0E3D-87E5-4903-B9C6-1718A92FE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8327767" cy="1261800"/>
          </a:xfrm>
        </p:spPr>
        <p:txBody>
          <a:bodyPr/>
          <a:lstStyle/>
          <a:p>
            <a:r>
              <a:rPr lang="en-AU" sz="3600" b="1" dirty="0"/>
              <a:t>2D Viewing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AF7D6-CE61-4143-846D-900C59094E0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1" y="1768320"/>
            <a:ext cx="6078223" cy="498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Cine – </a:t>
            </a:r>
            <a:r>
              <a:rPr lang="en-AU" sz="2800" dirty="0"/>
              <a:t>Images are viewed in their original plane (say axial) one-by-one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MPR (Multi Planar Reformat) – </a:t>
            </a:r>
            <a:r>
              <a:rPr lang="en-AU" sz="2800" dirty="0"/>
              <a:t>Volume is resampled along different planes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MPR Slab</a:t>
            </a:r>
            <a:r>
              <a:rPr lang="en-AU" sz="2800" dirty="0"/>
              <a:t> – Multiple MPR sections are combined/blended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Window/Level – </a:t>
            </a:r>
            <a:r>
              <a:rPr lang="en-AU" sz="2800" dirty="0"/>
              <a:t>Intensity range of interest is mapped to viewable range of display (usually 8-bit grayscale or 24-bit color)</a:t>
            </a:r>
          </a:p>
        </p:txBody>
      </p:sp>
      <p:pic>
        <p:nvPicPr>
          <p:cNvPr id="3074" name="Picture 2" descr="Image result for volume rendering">
            <a:extLst>
              <a:ext uri="{FF2B5EF4-FFF2-40B4-BE49-F238E27FC236}">
                <a16:creationId xmlns:a16="http://schemas.microsoft.com/office/drawing/2014/main" id="{971B6204-B472-4A38-855F-DE7715EE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04" y="2077534"/>
            <a:ext cx="31623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435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0E3D-87E5-4903-B9C6-1718A92FE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12645" cy="1261800"/>
          </a:xfrm>
        </p:spPr>
        <p:txBody>
          <a:bodyPr/>
          <a:lstStyle/>
          <a:p>
            <a:r>
              <a:rPr lang="en-AU" sz="3600" b="1" dirty="0"/>
              <a:t>3D Volume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AF7D6-CE61-4143-846D-900C59094E0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563120"/>
            <a:ext cx="9387850" cy="27412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2D Images are combined to constitute a 3D volume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3D Volume is resampled using trilinear sampling to generate: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000" dirty="0"/>
              <a:t>Resampled slices/slabs along any orientation (Obliques / MPR ) 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000" dirty="0"/>
              <a:t>Isosurfaces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000" dirty="0"/>
              <a:t>Blended projections of the volume (direct volume rendering)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000" dirty="0"/>
              <a:t>Compositing / MIP / MinIP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ECC46-F471-4BF9-A9FF-82FCBEF6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03" y="4304371"/>
            <a:ext cx="6314154" cy="31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E1C7-9B2B-4CDA-A665-48887A21A4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8283162" cy="1261800"/>
          </a:xfrm>
        </p:spPr>
        <p:txBody>
          <a:bodyPr/>
          <a:lstStyle/>
          <a:p>
            <a:r>
              <a:rPr lang="en-AU" sz="3600" b="1" dirty="0"/>
              <a:t>DICOM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E5190-1F51-454D-AA18-D59122F6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3" y="1563119"/>
            <a:ext cx="9450824" cy="53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6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E1C7-9B2B-4CDA-A665-48887A21A4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8283162" cy="1261800"/>
          </a:xfrm>
        </p:spPr>
        <p:txBody>
          <a:bodyPr/>
          <a:lstStyle/>
          <a:p>
            <a:r>
              <a:rPr lang="en-AU" sz="3600" b="1" dirty="0"/>
              <a:t>Daikon Reader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F416-B63C-4A7C-BA37-7FB64DA4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2" y="1293941"/>
            <a:ext cx="4305673" cy="2362405"/>
          </a:xfrm>
          <a:prstGeom prst="rect">
            <a:avLst/>
          </a:prstGeom>
        </p:spPr>
      </p:pic>
      <p:pic>
        <p:nvPicPr>
          <p:cNvPr id="8194" name="Picture 2" descr="C:\Users\karthikb\AppData\Local\Temp\SNAGHTMLab5b84e6.PNG">
            <a:extLst>
              <a:ext uri="{FF2B5EF4-FFF2-40B4-BE49-F238E27FC236}">
                <a16:creationId xmlns:a16="http://schemas.microsoft.com/office/drawing/2014/main" id="{966F51B7-064B-418B-A686-74DCD4BD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92" y="4002861"/>
            <a:ext cx="8932125" cy="348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2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0E3D-87E5-4903-B9C6-1718A92FE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12645" cy="1261800"/>
          </a:xfrm>
        </p:spPr>
        <p:txBody>
          <a:bodyPr/>
          <a:lstStyle/>
          <a:p>
            <a:r>
              <a:rPr lang="en-AU" sz="3600" b="1" dirty="0"/>
              <a:t>3D Texture Slicing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AF7D6-CE61-4143-846D-900C59094E0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563121"/>
            <a:ext cx="9387850" cy="18714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View-Aligned slices through 3D 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Color values at samples obtained from LUT / Transfer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Slices are blended using Compositing/MIP/MinIP operators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1DC99-249B-44B5-9F2F-37B2B942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96" y="3434576"/>
            <a:ext cx="8504281" cy="28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karthikb\AppData\Local\Temp\SNAGHTMLa809fc4f.PNG">
            <a:extLst>
              <a:ext uri="{FF2B5EF4-FFF2-40B4-BE49-F238E27FC236}">
                <a16:creationId xmlns:a16="http://schemas.microsoft.com/office/drawing/2014/main" id="{63F5AA3C-8210-40D3-8108-97238861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82" y="3590691"/>
            <a:ext cx="9109069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20E3D-87E5-4903-B9C6-1718A92FE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12645" cy="1261800"/>
          </a:xfrm>
        </p:spPr>
        <p:txBody>
          <a:bodyPr/>
          <a:lstStyle/>
          <a:p>
            <a:r>
              <a:rPr lang="en-AU" sz="3600" b="1" dirty="0"/>
              <a:t>3D Texture Slicing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AF7D6-CE61-4143-846D-900C59094E0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862254"/>
            <a:ext cx="9387850" cy="190685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Transform texture coordinates of slicing quad according to the current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Draw textured quad using transformed texture coordinates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Repeat by stepping the textured quad along the volume extents</a:t>
            </a:r>
          </a:p>
        </p:txBody>
      </p:sp>
    </p:spTree>
    <p:extLst>
      <p:ext uri="{BB962C8B-B14F-4D97-AF65-F5344CB8AC3E}">
        <p14:creationId xmlns:p14="http://schemas.microsoft.com/office/powerpoint/2010/main" val="333977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027403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Color 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59640" y="1800360"/>
            <a:ext cx="2781360" cy="51703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5280" y="4284720"/>
            <a:ext cx="5199120" cy="21067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95347" y="6470640"/>
            <a:ext cx="6021658" cy="10890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80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</a:tabLst>
            </a:pPr>
            <a:r>
              <a:rPr lang="en-US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color index lookup: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</a:tabLst>
            </a:pPr>
            <a:r>
              <a:rPr lang="en-US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anose="02070309020205020404" pitchFamily="49" charset="0"/>
                <a:ea typeface="Microsoft YaHei" pitchFamily="2"/>
                <a:cs typeface="Courier New" panose="02070309020205020404" pitchFamily="49" charset="0"/>
              </a:rPr>
              <a:t>(unsigned int) (R,G,B,A)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5280" y="1595520"/>
            <a:ext cx="2774880" cy="2617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3060720" y="1619280"/>
            <a:ext cx="3240000" cy="790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484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r>
              <a:rPr lang="en-US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Source image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r>
              <a:rPr lang="en-US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(12 bit grayscale)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971640" y="5051520"/>
            <a:ext cx="431964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484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en-US" sz="2800" b="1" i="0" u="none" strike="noStrike" kern="1200" spc="0" baseline="0" dirty="0">
                <a:ln>
                  <a:noFill/>
                </a:ln>
                <a:solidFill>
                  <a:srgbClr val="FFFFFF"/>
                </a:solidFill>
                <a:latin typeface="Arial" pitchFamily="34"/>
                <a:ea typeface="Microsoft YaHei" pitchFamily="2"/>
                <a:cs typeface="Arial Unicode MS" pitchFamily="34"/>
              </a:rPr>
              <a:t>color table (4096 entries)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96A54B1-633B-4D0B-BFF0-3066C4241709}"/>
              </a:ext>
            </a:extLst>
          </p:cNvPr>
          <p:cNvSpPr/>
          <p:nvPr/>
        </p:nvSpPr>
        <p:spPr>
          <a:xfrm>
            <a:off x="5190921" y="7003509"/>
            <a:ext cx="303120" cy="37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5556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7824BB-B61F-47F5-8AF7-DE53C6B9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47" y="1887435"/>
            <a:ext cx="8205103" cy="531616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5D6D37-C943-4D7D-AAEB-635BF63AD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502577" cy="1261800"/>
          </a:xfrm>
        </p:spPr>
        <p:txBody>
          <a:bodyPr/>
          <a:lstStyle/>
          <a:p>
            <a:r>
              <a:rPr lang="en-AU" sz="3600" b="1" dirty="0"/>
              <a:t>Color/Opacity Lookup</a:t>
            </a:r>
            <a:br>
              <a:rPr lang="en-AU" sz="3600" b="1" dirty="0"/>
            </a:br>
            <a:r>
              <a:rPr lang="en-AU" sz="3600" b="1" dirty="0"/>
              <a:t>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56547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70200" y="2990880"/>
            <a:ext cx="2773440" cy="10224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6336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</a:tabLst>
            </a:pPr>
            <a:r>
              <a:rPr lang="en-US" sz="7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DAY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3DCB-B6BA-47B7-A27F-340DC64E465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AU" sz="3600" b="1" dirty="0"/>
              <a:t>Window/Level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C22CF-FB75-4968-BB64-3C8E788B27D0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Select range of intensities to display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e.g. if DICOM data is 12-bit, then map a range of the 4096-level intensity range to 256-level display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Window Width – size of intensity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Level – Centre of Window</a:t>
            </a:r>
          </a:p>
        </p:txBody>
      </p:sp>
    </p:spTree>
    <p:extLst>
      <p:ext uri="{BB962C8B-B14F-4D97-AF65-F5344CB8AC3E}">
        <p14:creationId xmlns:p14="http://schemas.microsoft.com/office/powerpoint/2010/main" val="394080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92657-32C7-4682-B5BC-B3D10362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080625" cy="594593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AB685E-AD31-4531-913D-5E7A32C8D90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7521" y="6099716"/>
            <a:ext cx="9072000" cy="1248858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Window = 256, Level = -555 (HU)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Most data visible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High-intensity areas are saturated</a:t>
            </a:r>
          </a:p>
        </p:txBody>
      </p:sp>
    </p:spTree>
    <p:extLst>
      <p:ext uri="{BB962C8B-B14F-4D97-AF65-F5344CB8AC3E}">
        <p14:creationId xmlns:p14="http://schemas.microsoft.com/office/powerpoint/2010/main" val="3339127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AB685E-AD31-4531-913D-5E7A32C8D90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7521" y="6099716"/>
            <a:ext cx="9072000" cy="1248858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Window = 256, Level = -339 (HU)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Less saturation in high-intensity regions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Low-intensity regions less visible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26813-4EA9-478C-8ECA-4040F581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" y="0"/>
            <a:ext cx="10080625" cy="60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98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780585"/>
            <a:ext cx="7993991" cy="5564459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Review:</a:t>
            </a:r>
            <a:br>
              <a:rPr lang="en-US" altLang="en-US" sz="3600" b="1" dirty="0"/>
            </a:br>
            <a:br>
              <a:rPr lang="en-US" altLang="en-US" sz="6000" b="1" dirty="0"/>
            </a:br>
            <a:r>
              <a:rPr lang="en-US" altLang="en-US" sz="3200" b="1" dirty="0"/>
              <a:t>Transparency and Blending</a:t>
            </a:r>
            <a:br>
              <a:rPr lang="en-US" altLang="en-US" sz="3200" b="1" dirty="0"/>
            </a:br>
            <a:r>
              <a:rPr lang="en-US" altLang="en-US" sz="3200" b="1" dirty="0"/>
              <a:t>Volume Rendering</a:t>
            </a:r>
            <a:br>
              <a:rPr lang="en-US" altLang="en-US" sz="3200" b="1" dirty="0"/>
            </a:br>
            <a:r>
              <a:rPr lang="en-US" altLang="en-US" sz="3200" b="1" dirty="0"/>
              <a:t>WebGL 3D Texture</a:t>
            </a:r>
            <a:endParaRPr lang="en-US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9610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92368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Transparency &amp; Blending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468360" y="1670040"/>
            <a:ext cx="9070920" cy="4989600"/>
          </a:xfrm>
        </p:spPr>
        <p:txBody>
          <a:bodyPr tIns="212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cs typeface="Times New Roman" pitchFamily="18"/>
              </a:rPr>
              <a:t>Blending</a:t>
            </a:r>
            <a:r>
              <a:rPr lang="en-US" sz="2400" dirty="0">
                <a:cs typeface="Times New Roman" pitchFamily="18"/>
              </a:rPr>
              <a:t> colors to make objects appear translucent</a:t>
            </a:r>
          </a:p>
          <a:p>
            <a:pPr marL="107640" indent="0">
              <a:spcAft>
                <a:spcPts val="1426"/>
              </a:spcAft>
              <a:buClr>
                <a:srgbClr val="000000"/>
              </a:buClr>
              <a:buSzPct val="45000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latin typeface="Courier New" pitchFamily="49"/>
                <a:cs typeface="Times New Roman" pitchFamily="18"/>
              </a:rPr>
              <a:t>glEnable</a:t>
            </a:r>
            <a:r>
              <a:rPr lang="en-US" sz="2400" dirty="0">
                <a:latin typeface="Courier New" pitchFamily="49"/>
                <a:cs typeface="Times New Roman" pitchFamily="18"/>
              </a:rPr>
              <a:t>(GL_BLEND)</a:t>
            </a:r>
            <a:endParaRPr lang="en-US" sz="2400" dirty="0">
              <a:cs typeface="Times New Roman" pitchFamily="18"/>
            </a:endParaRP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cs typeface="Times New Roman" pitchFamily="18"/>
              </a:rPr>
              <a:t>Blending function</a:t>
            </a:r>
            <a:r>
              <a:rPr lang="en-US" sz="2400" dirty="0">
                <a:cs typeface="Times New Roman" pitchFamily="18"/>
              </a:rPr>
              <a:t> specifies how color values from a</a:t>
            </a:r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dirty="0">
                <a:cs typeface="Times New Roman" pitchFamily="18"/>
              </a:rPr>
              <a:t>source and a destination are combined:</a:t>
            </a:r>
          </a:p>
          <a:p>
            <a:pPr marL="431640" lvl="0" indent="-324000">
              <a:lnSpc>
                <a:spcPct val="89000"/>
              </a:lnSpc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latin typeface="Courier New" pitchFamily="49"/>
                <a:cs typeface="Times New Roman" pitchFamily="18"/>
              </a:rPr>
              <a:t>glBlendFunc</a:t>
            </a:r>
            <a:r>
              <a:rPr lang="en-US" sz="2400" dirty="0">
                <a:latin typeface="Courier New" pitchFamily="49"/>
                <a:cs typeface="Times New Roman" pitchFamily="18"/>
              </a:rPr>
              <a:t>(GLenum sfactor, GLenum dfactor)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dirty="0">
                <a:cs typeface="Times New Roman" pitchFamily="18"/>
              </a:rPr>
              <a:t>color values of incoming fragment (</a:t>
            </a:r>
            <a:r>
              <a:rPr lang="en-US" sz="2400" i="1" dirty="0">
                <a:cs typeface="Times New Roman" pitchFamily="18"/>
              </a:rPr>
              <a:t>source</a:t>
            </a:r>
            <a:r>
              <a:rPr lang="en-US" sz="2400" dirty="0">
                <a:cs typeface="Times New Roman" pitchFamily="18"/>
              </a:rPr>
              <a:t>) are combined with the color values of the corresponding currently stored pixel (</a:t>
            </a:r>
            <a:r>
              <a:rPr lang="en-US" sz="2400" i="1" dirty="0">
                <a:cs typeface="Times New Roman" pitchFamily="18"/>
              </a:rPr>
              <a:t>destination</a:t>
            </a:r>
            <a:r>
              <a:rPr lang="en-US" sz="2400" dirty="0">
                <a:cs typeface="Times New Roman" pitchFamily="18"/>
              </a:rPr>
              <a:t>):</a:t>
            </a:r>
          </a:p>
          <a:p>
            <a:pPr marL="431640" lvl="0" indent="-324000">
              <a:lnSpc>
                <a:spcPct val="89000"/>
              </a:lnSpc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latin typeface="Courier New" pitchFamily="49"/>
                <a:cs typeface="Times New Roman" pitchFamily="18"/>
              </a:rPr>
              <a:t>C</a:t>
            </a:r>
            <a:r>
              <a:rPr lang="en-US" sz="1800" dirty="0">
                <a:latin typeface="Courier New" pitchFamily="49"/>
                <a:cs typeface="Times New Roman" pitchFamily="18"/>
              </a:rPr>
              <a:t>dest</a:t>
            </a:r>
            <a:r>
              <a:rPr lang="en-US" sz="2200" dirty="0">
                <a:latin typeface="Courier New" pitchFamily="49"/>
                <a:cs typeface="Times New Roman" pitchFamily="18"/>
              </a:rPr>
              <a:t> =	</a:t>
            </a:r>
            <a:r>
              <a:rPr lang="en-US" sz="2200" b="1" dirty="0">
                <a:latin typeface="Courier New" pitchFamily="49"/>
                <a:cs typeface="Times New Roman" pitchFamily="18"/>
              </a:rPr>
              <a:t>C</a:t>
            </a:r>
            <a:r>
              <a:rPr lang="en-US" sz="1800" dirty="0">
                <a:latin typeface="Courier New" pitchFamily="49"/>
                <a:cs typeface="Times New Roman" pitchFamily="18"/>
              </a:rPr>
              <a:t>source</a:t>
            </a:r>
            <a:r>
              <a:rPr lang="en-US" sz="2200" dirty="0">
                <a:latin typeface="Courier New" pitchFamily="49"/>
                <a:cs typeface="Times New Roman" pitchFamily="18"/>
              </a:rPr>
              <a:t> * sfactor +	</a:t>
            </a:r>
            <a:r>
              <a:rPr lang="en-US" sz="2200" b="1" dirty="0">
                <a:latin typeface="Courier New" pitchFamily="49"/>
                <a:cs typeface="Times New Roman" pitchFamily="18"/>
              </a:rPr>
              <a:t>C</a:t>
            </a:r>
            <a:r>
              <a:rPr lang="en-US" sz="1800" dirty="0">
                <a:latin typeface="Courier New" pitchFamily="49"/>
                <a:cs typeface="Times New Roman" pitchFamily="18"/>
              </a:rPr>
              <a:t>dest</a:t>
            </a:r>
            <a:r>
              <a:rPr lang="en-US" sz="2200" dirty="0">
                <a:latin typeface="Courier New" pitchFamily="49"/>
                <a:cs typeface="Times New Roman" pitchFamily="18"/>
              </a:rPr>
              <a:t> * dfactor</a:t>
            </a:r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endParaRPr lang="en-US" sz="2600" dirty="0">
              <a:cs typeface="Times New Roman" pitchFamily="1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9639" y="5332320"/>
            <a:ext cx="7819919" cy="204804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0047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93621" y="1740455"/>
            <a:ext cx="3470399" cy="43196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8302" y="1740455"/>
            <a:ext cx="4319640" cy="4319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831381" y="5952095"/>
            <a:ext cx="439092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IN" sz="2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glBlendEquation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(</a:t>
            </a:r>
            <a:r>
              <a:rPr lang="en-US" sz="20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GL_MAX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60142" y="6220294"/>
            <a:ext cx="504036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US" sz="2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glBlendFunc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(</a:t>
            </a:r>
            <a:b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</a:br>
            <a:r>
              <a:rPr lang="en-US" sz="20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Times New Roman" pitchFamily="18"/>
              </a:rPr>
              <a:t>GL_SRC_ALPHA, GL_ONE_MINUS_SRC_ALPHA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C9D76C2-0106-46B0-8299-35F5B4625569}"/>
              </a:ext>
            </a:extLst>
          </p:cNvPr>
          <p:cNvSpPr txBox="1">
            <a:spLocks/>
          </p:cNvSpPr>
          <p:nvPr/>
        </p:nvSpPr>
        <p:spPr>
          <a:xfrm>
            <a:off x="503280" y="677015"/>
            <a:ext cx="9070920" cy="88682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Blend Function</a:t>
            </a:r>
          </a:p>
        </p:txBody>
      </p:sp>
    </p:spTree>
    <p:extLst>
      <p:ext uri="{BB962C8B-B14F-4D97-AF65-F5344CB8AC3E}">
        <p14:creationId xmlns:p14="http://schemas.microsoft.com/office/powerpoint/2010/main" val="40448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pengl blending">
            <a:extLst>
              <a:ext uri="{FF2B5EF4-FFF2-40B4-BE49-F238E27FC236}">
                <a16:creationId xmlns:a16="http://schemas.microsoft.com/office/drawing/2014/main" id="{81885F42-28C6-419D-8D14-547A250DA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81" y="1795966"/>
            <a:ext cx="8416863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5FE0B17-32C4-4CA5-AB4E-59BEA8345665}"/>
              </a:ext>
            </a:extLst>
          </p:cNvPr>
          <p:cNvSpPr txBox="1">
            <a:spLocks noChangeArrowheads="1"/>
          </p:cNvSpPr>
          <p:nvPr/>
        </p:nvSpPr>
        <p:spPr>
          <a:xfrm>
            <a:off x="503238" y="275219"/>
            <a:ext cx="8130123" cy="1260475"/>
          </a:xfrm>
          <a:prstGeom prst="rect">
            <a:avLst/>
          </a:prstGeom>
          <a:noFill/>
          <a:ln>
            <a:noFill/>
          </a:ln>
        </p:spPr>
        <p:txBody>
          <a:bodyPr wrap="square" lIns="0" tIns="31680" rIns="0" bIns="0" anchor="ctr" anchorCtr="1">
            <a:noAutofit/>
          </a:bodyPr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“Over” Operator</a:t>
            </a:r>
          </a:p>
        </p:txBody>
      </p:sp>
    </p:spTree>
    <p:extLst>
      <p:ext uri="{BB962C8B-B14F-4D97-AF65-F5344CB8AC3E}">
        <p14:creationId xmlns:p14="http://schemas.microsoft.com/office/powerpoint/2010/main" val="4203101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75219"/>
            <a:ext cx="813012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Blending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005431" y="666090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example10-transparency-and-blending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A7D5C-887A-4617-BF92-2DD42B23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04" y="2107577"/>
            <a:ext cx="4875058" cy="39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64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95346" y="275219"/>
            <a:ext cx="515186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Transparent Stack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3921" y="666090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example10-transparency-and-blending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AC71-51B9-4B02-95A0-F539B7B9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56" y="1736101"/>
            <a:ext cx="5535600" cy="45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852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95346" y="275219"/>
            <a:ext cx="515186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3D Texture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005431" y="666090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example11-3d-texture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AFE8E-5E76-4A86-847B-91E88527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751" y="1752741"/>
            <a:ext cx="4397121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8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457200"/>
            <a:ext cx="7603699" cy="91122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Setup and Resources</a:t>
            </a:r>
          </a:p>
        </p:txBody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503238" y="2085279"/>
            <a:ext cx="9431337" cy="3490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endParaRPr lang="en-US" altLang="en-US" sz="2200" dirty="0"/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WebGL 3D DICOM Viewer (and test DICOM volume)</a:t>
            </a:r>
          </a:p>
          <a:p>
            <a:pPr marL="217487" indent="0">
              <a:spcAft>
                <a:spcPts val="1425"/>
              </a:spcAft>
              <a:buSzPct val="45000"/>
            </a:pPr>
            <a:r>
              <a:rPr lang="en-AU" sz="2400" dirty="0">
                <a:hlinkClick r:id="rId3"/>
              </a:rPr>
              <a:t>http://kbvis.com/downloads/rapiscan-papaya-viewer.zip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63CCBA-AA3F-4E1A-871D-A2E2CFFA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74" y="2151533"/>
            <a:ext cx="3055885" cy="305588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D88F531-892E-44E0-9DB5-AF7F55459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81" y="301680"/>
            <a:ext cx="72691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Sampling the 3D Texture</a:t>
            </a:r>
          </a:p>
        </p:txBody>
      </p:sp>
      <p:pic>
        <p:nvPicPr>
          <p:cNvPr id="1026" name="Picture 2" descr="C:\Users\karthikb\AppData\Local\Temp\SNAGHTML6ce61250.PNG">
            <a:extLst>
              <a:ext uri="{FF2B5EF4-FFF2-40B4-BE49-F238E27FC236}">
                <a16:creationId xmlns:a16="http://schemas.microsoft.com/office/drawing/2014/main" id="{BE664D2D-B670-4AC4-9DAE-ADEC1FF3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8" y="1563840"/>
            <a:ext cx="3823630" cy="41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A599EA7-1E55-43F2-BF9E-E305D12FA841}"/>
              </a:ext>
            </a:extLst>
          </p:cNvPr>
          <p:cNvSpPr/>
          <p:nvPr/>
        </p:nvSpPr>
        <p:spPr>
          <a:xfrm>
            <a:off x="4181708" y="3620803"/>
            <a:ext cx="1293541" cy="638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A186B9-A5FF-4B0A-801D-8FF6A9B88E24}"/>
              </a:ext>
            </a:extLst>
          </p:cNvPr>
          <p:cNvSpPr/>
          <p:nvPr/>
        </p:nvSpPr>
        <p:spPr>
          <a:xfrm>
            <a:off x="358078" y="6017435"/>
            <a:ext cx="9087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Use 3D texture coordinates (s,t,p) as vertex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In  </a:t>
            </a:r>
            <a:r>
              <a:rPr lang="en-AU" sz="2400" b="1" dirty="0"/>
              <a:t>glTexParameter</a:t>
            </a:r>
            <a:r>
              <a:rPr lang="en-AU" sz="2400" dirty="0"/>
              <a:t> use TEXTURE_WRAP_R for third texture dimension</a:t>
            </a:r>
          </a:p>
        </p:txBody>
      </p:sp>
    </p:spTree>
    <p:extLst>
      <p:ext uri="{BB962C8B-B14F-4D97-AF65-F5344CB8AC3E}">
        <p14:creationId xmlns:p14="http://schemas.microsoft.com/office/powerpoint/2010/main" val="260790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70E74-F302-48FE-8EDB-9C14B083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6455123" cy="1258888"/>
          </a:xfrm>
        </p:spPr>
        <p:txBody>
          <a:bodyPr/>
          <a:lstStyle/>
          <a:p>
            <a:r>
              <a:rPr lang="en-AU" sz="3600" b="1" dirty="0"/>
              <a:t>Simplified Example – Standard Slice Planes</a:t>
            </a:r>
          </a:p>
        </p:txBody>
      </p:sp>
      <p:pic>
        <p:nvPicPr>
          <p:cNvPr id="1026" name="Picture 2" descr="C:\Users\karthikb\AppData\Local\Temp\SNAGHTML7186b865.PNG">
            <a:extLst>
              <a:ext uri="{FF2B5EF4-FFF2-40B4-BE49-F238E27FC236}">
                <a16:creationId xmlns:a16="http://schemas.microsoft.com/office/drawing/2014/main" id="{3D85BB05-6299-4409-B537-5A677628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98" y="1560513"/>
            <a:ext cx="1779463" cy="181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F4E01-BE12-4BCB-A63D-A83670C4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898" y="3623720"/>
            <a:ext cx="1779463" cy="1795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C8E9D-0B5F-439E-ACFC-AF798E8A839D}"/>
              </a:ext>
            </a:extLst>
          </p:cNvPr>
          <p:cNvSpPr/>
          <p:nvPr/>
        </p:nvSpPr>
        <p:spPr>
          <a:xfrm>
            <a:off x="7358030" y="2282948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Axial (XY)</a:t>
            </a:r>
            <a:endParaRPr lang="en-AU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87CE2B-D8FA-4F9B-98F2-17CDA054EA31}"/>
              </a:ext>
            </a:extLst>
          </p:cNvPr>
          <p:cNvSpPr/>
          <p:nvPr/>
        </p:nvSpPr>
        <p:spPr>
          <a:xfrm>
            <a:off x="7358029" y="4259663"/>
            <a:ext cx="2017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Coronal (XZ)</a:t>
            </a:r>
            <a:endParaRPr lang="en-AU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7AF13A-5529-4334-AD63-834B524EF56C}"/>
              </a:ext>
            </a:extLst>
          </p:cNvPr>
          <p:cNvSpPr/>
          <p:nvPr/>
        </p:nvSpPr>
        <p:spPr>
          <a:xfrm>
            <a:off x="7358030" y="6186990"/>
            <a:ext cx="1960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Sagittal (YZ)</a:t>
            </a:r>
            <a:endParaRPr lang="en-AU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659192-4136-41B9-8A1E-248B0596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547" y="5567018"/>
            <a:ext cx="1774814" cy="176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1E52E-CAEA-438D-85C9-90F0E39A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38" y="3304277"/>
            <a:ext cx="37242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4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70200" y="2990880"/>
            <a:ext cx="2773440" cy="10224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6336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</a:tabLst>
            </a:pPr>
            <a:r>
              <a:rPr lang="en-US" sz="7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2989584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6E2F7-58F9-4E28-ABB0-E314DE3898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8060138" cy="1261800"/>
          </a:xfrm>
        </p:spPr>
        <p:txBody>
          <a:bodyPr/>
          <a:lstStyle/>
          <a:p>
            <a:r>
              <a:rPr lang="en-AU" sz="3600" b="1" dirty="0"/>
              <a:t>Papaya Viewer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284E-3E02-44CD-B887-8CB6F32AD2F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326672" y="2112556"/>
            <a:ext cx="5464099" cy="4332854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AU" sz="2400" dirty="0"/>
              <a:t>Open-source Javascript DICOM viewer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AU" sz="2400" dirty="0"/>
              <a:t>Uses Daikon DICOM reader</a:t>
            </a:r>
            <a:endParaRPr lang="en-AU" sz="20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AU" sz="2400" dirty="0"/>
              <a:t>2D Standard Views – no obliques or slabs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AU" sz="2400" dirty="0"/>
              <a:t>Isosurfacing</a:t>
            </a:r>
            <a:endParaRPr lang="en-AU" sz="1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AU" sz="2400" dirty="0"/>
              <a:t>No Volume Rendering</a:t>
            </a:r>
            <a:endParaRPr lang="en-AU" sz="1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AU" sz="2400" dirty="0"/>
              <a:t>Uses Javascript – no graphics acceleration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AU" sz="2400" dirty="0"/>
              <a:t>Slow on large data</a:t>
            </a:r>
            <a:endParaRPr lang="en-AU" sz="1800" dirty="0"/>
          </a:p>
          <a:p>
            <a:pPr marL="0" indent="0"/>
            <a:endParaRPr lang="en-AU" dirty="0"/>
          </a:p>
        </p:txBody>
      </p:sp>
      <p:pic>
        <p:nvPicPr>
          <p:cNvPr id="7170" name="Picture 2" descr="Papaya">
            <a:extLst>
              <a:ext uri="{FF2B5EF4-FFF2-40B4-BE49-F238E27FC236}">
                <a16:creationId xmlns:a16="http://schemas.microsoft.com/office/drawing/2014/main" id="{B64F9024-4333-428F-AD05-23BE035D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90" y="2112555"/>
            <a:ext cx="3755571" cy="40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1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6E2F7-58F9-4E28-ABB0-E314DE3898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669845" cy="1261800"/>
          </a:xfrm>
        </p:spPr>
        <p:txBody>
          <a:bodyPr/>
          <a:lstStyle/>
          <a:p>
            <a:r>
              <a:rPr lang="en-AU" sz="3600" b="1" dirty="0"/>
              <a:t>Rapiscan WebGL </a:t>
            </a:r>
            <a:br>
              <a:rPr lang="en-AU" sz="3600" b="1" dirty="0"/>
            </a:br>
            <a:r>
              <a:rPr lang="en-AU" sz="3600" b="1" dirty="0"/>
              <a:t>Volume Viewer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D284E-3E02-44CD-B887-8CB6F32AD2F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84956" y="2375209"/>
            <a:ext cx="4705815" cy="4928839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AU" sz="2000" dirty="0"/>
              <a:t>3D Volume Rendering view based on WebGL 2.0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Volume rendering code in rapiscanVolume.js added to Papaya codebase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Grayscale, Color, and Transparency with Window/Level and Opacity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Integrated with Papaya Color 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Cut-Planes dynamically updating with MPR crosshairs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000" dirty="0"/>
          </a:p>
          <a:p>
            <a:pPr>
              <a:buFont typeface="Arial" panose="020B0604020202020204" pitchFamily="34" charset="0"/>
              <a:buChar char="•"/>
            </a:pPr>
            <a:endParaRPr lang="en-AU" sz="2000" dirty="0"/>
          </a:p>
          <a:p>
            <a:pPr>
              <a:buFont typeface="Arial" panose="020B0604020202020204" pitchFamily="34" charset="0"/>
              <a:buChar char="•"/>
            </a:pPr>
            <a:endParaRPr lang="en-A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277A3-C3E3-4EA5-8ABE-C5972543C2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4317" y="2154134"/>
            <a:ext cx="4666825" cy="4257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B92A9D-D19C-4152-AA2B-A630DF24D301}"/>
              </a:ext>
            </a:extLst>
          </p:cNvPr>
          <p:cNvSpPr txBox="1"/>
          <p:nvPr/>
        </p:nvSpPr>
        <p:spPr>
          <a:xfrm>
            <a:off x="727364" y="6868391"/>
            <a:ext cx="830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Source Code: </a:t>
            </a:r>
            <a:r>
              <a:rPr lang="en-AU" sz="2400" dirty="0" err="1"/>
              <a:t>rapiscan</a:t>
            </a:r>
            <a:r>
              <a:rPr lang="en-AU" sz="2400" dirty="0"/>
              <a:t>-examples-</a:t>
            </a:r>
            <a:r>
              <a:rPr lang="en-AU" sz="2400" dirty="0" err="1"/>
              <a:t>webgl</a:t>
            </a:r>
            <a:r>
              <a:rPr lang="en-AU" sz="2400" dirty="0"/>
              <a:t>\</a:t>
            </a:r>
            <a:r>
              <a:rPr lang="en-AU" sz="2400" dirty="0" err="1"/>
              <a:t>rapiscan</a:t>
            </a:r>
            <a:r>
              <a:rPr lang="en-AU" sz="2400" dirty="0"/>
              <a:t>-papaya-viewer</a:t>
            </a:r>
          </a:p>
        </p:txBody>
      </p:sp>
    </p:spTree>
    <p:extLst>
      <p:ext uri="{BB962C8B-B14F-4D97-AF65-F5344CB8AC3E}">
        <p14:creationId xmlns:p14="http://schemas.microsoft.com/office/powerpoint/2010/main" val="1761895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37FD-D6CD-4483-B34B-69E98DE1EA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17649" y="301320"/>
            <a:ext cx="4939990" cy="1261800"/>
          </a:xfrm>
        </p:spPr>
        <p:txBody>
          <a:bodyPr/>
          <a:lstStyle/>
          <a:p>
            <a:r>
              <a:rPr lang="en-AU" sz="3600" b="1" dirty="0"/>
              <a:t>Rapiscan WebGL Viewer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92691-E9D4-45AB-82CA-6CD6124F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10" y="2464420"/>
            <a:ext cx="8236677" cy="357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6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6465-E2CB-492D-BF7F-759B29390B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736752" cy="1261800"/>
          </a:xfrm>
        </p:spPr>
        <p:txBody>
          <a:bodyPr/>
          <a:lstStyle/>
          <a:p>
            <a:r>
              <a:rPr lang="en-AU" sz="3600" b="1" dirty="0"/>
              <a:t>Load DICOM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A9C2D-3AB3-4815-8478-FEC3F8468C8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35621" y="5096107"/>
            <a:ext cx="8940378" cy="20183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Use Add Image, and select a .DCM multiframe volume series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Or, use Add DICOM Folder and choose folder containing files from a single Volume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3AB1F-D638-4E82-A213-0DDC9140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431953"/>
            <a:ext cx="4313328" cy="34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75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A9C2D-3AB3-4815-8478-FEC3F8468C8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35621" y="6757639"/>
            <a:ext cx="8940378" cy="802036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2D Views (MPR) – Axial, Coronal Sagittal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Moving crosshairs updates the MPR 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0EFCA-6E04-4312-9E06-F1F19D39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4" y="0"/>
            <a:ext cx="9601200" cy="66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49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6465-E2CB-492D-BF7F-759B29390B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736752" cy="1261800"/>
          </a:xfrm>
        </p:spPr>
        <p:txBody>
          <a:bodyPr/>
          <a:lstStyle/>
          <a:p>
            <a:r>
              <a:rPr lang="en-AU" sz="3600" b="1" dirty="0"/>
              <a:t>Load Volume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A9C2D-3AB3-4815-8478-FEC3F8468C8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35621" y="5096107"/>
            <a:ext cx="8940378" cy="20183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Loads current series as 3D Volume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Current series must constitute a valid DICOM 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961A6-09E1-4B74-A94B-04198C5C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1" y="1326768"/>
            <a:ext cx="4861930" cy="33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14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A9C2D-3AB3-4815-8478-FEC3F8468C8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99872" y="6791093"/>
            <a:ext cx="8940378" cy="6579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Volume is loaded with default window/level based on data histogram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D2CA-5C72-425D-9703-D9CA345C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2" y="105373"/>
            <a:ext cx="9568596" cy="65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9A2685-202A-4AB4-B9B5-BFBB0E04A233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Digital Imaging and Communications in Medicine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 for the communication and management of medical imaging across devices, workstations, networks, PACS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Vendor-independent, where DICOM conformant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Derivations: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US" dirty="0"/>
              <a:t>DICONDE – Non destructive testing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US" dirty="0"/>
              <a:t>DICOS – Security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1026" name="Picture 2" descr="DICOM Standard">
            <a:extLst>
              <a:ext uri="{FF2B5EF4-FFF2-40B4-BE49-F238E27FC236}">
                <a16:creationId xmlns:a16="http://schemas.microsoft.com/office/drawing/2014/main" id="{92F93829-E05A-434E-8C4E-535EC876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404" y="471926"/>
            <a:ext cx="36099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42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6465-E2CB-492D-BF7F-759B29390B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736752" cy="1261800"/>
          </a:xfrm>
        </p:spPr>
        <p:txBody>
          <a:bodyPr/>
          <a:lstStyle/>
          <a:p>
            <a:r>
              <a:rPr lang="en-AU" sz="3600" b="1" dirty="0"/>
              <a:t>Color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A9C2D-3AB3-4815-8478-FEC3F8468C8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35621" y="5977054"/>
            <a:ext cx="8940378" cy="11374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Grayscale/Color RGBA LUTs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16-bit intensity is used to look up 256-entry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F6491-9C86-4277-A9F4-FEB130A6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10" y="1563120"/>
            <a:ext cx="3647533" cy="220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311CB-77AA-47A9-A56A-DEFE160A9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370" y="1563120"/>
            <a:ext cx="2716810" cy="38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72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6465-E2CB-492D-BF7F-759B29390B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6432060" cy="769197"/>
          </a:xfrm>
        </p:spPr>
        <p:txBody>
          <a:bodyPr/>
          <a:lstStyle/>
          <a:p>
            <a:r>
              <a:rPr lang="en-AU" sz="3600" b="1" dirty="0"/>
              <a:t>Window-Level</a:t>
            </a:r>
            <a:br>
              <a:rPr lang="en-AU" sz="3600" b="1" dirty="0"/>
            </a:br>
            <a:r>
              <a:rPr lang="en-AU" sz="3600" b="1" dirty="0"/>
              <a:t>and Opacity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A9C2D-3AB3-4815-8478-FEC3F8468C8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35621" y="6021661"/>
            <a:ext cx="8940378" cy="1349296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Right-mouse + Horizontal drag        Window width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Right-mouse + Vertical drag        Level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Press Ctrl for Opacity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8CEF9-C783-4AA1-AB3C-27203732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1" y="1301824"/>
            <a:ext cx="5049247" cy="46752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9ACFE57-FB0A-42E7-8B7B-F6F749323FE5}"/>
              </a:ext>
            </a:extLst>
          </p:cNvPr>
          <p:cNvSpPr/>
          <p:nvPr/>
        </p:nvSpPr>
        <p:spPr>
          <a:xfrm>
            <a:off x="4973444" y="6495589"/>
            <a:ext cx="434896" cy="289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A940E0-3B8F-4E3B-BC50-9A45CFC9D002}"/>
              </a:ext>
            </a:extLst>
          </p:cNvPr>
          <p:cNvSpPr/>
          <p:nvPr/>
        </p:nvSpPr>
        <p:spPr>
          <a:xfrm>
            <a:off x="5374887" y="6055118"/>
            <a:ext cx="434896" cy="289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7363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6465-E2CB-492D-BF7F-759B29390B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736752" cy="1261800"/>
          </a:xfrm>
        </p:spPr>
        <p:txBody>
          <a:bodyPr/>
          <a:lstStyle/>
          <a:p>
            <a:r>
              <a:rPr lang="en-AU" sz="3600" b="1" dirty="0"/>
              <a:t>Cut-Planes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A9C2D-3AB3-4815-8478-FEC3F8468C8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8782" y="6099717"/>
            <a:ext cx="8940378" cy="6802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Axial/Coronal/Sagittal Cut-Planes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Cut-Plane updates when corresponding crosshair is moved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CF527-8D52-49DE-8267-EBF8A117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815492"/>
            <a:ext cx="4584817" cy="2789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BA4C9-53F7-40FE-A4C4-9DEAB2706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34" y="1815492"/>
            <a:ext cx="3627434" cy="45038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3BBE01D-6EDA-41B9-9B20-17440F68E554}"/>
              </a:ext>
            </a:extLst>
          </p:cNvPr>
          <p:cNvSpPr/>
          <p:nvPr/>
        </p:nvSpPr>
        <p:spPr>
          <a:xfrm>
            <a:off x="5263376" y="3914078"/>
            <a:ext cx="825190" cy="423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7256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1174D-1A51-48AA-B77E-0D5955C8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5" y="2108155"/>
            <a:ext cx="8017197" cy="4314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9" y="301320"/>
            <a:ext cx="5252225" cy="1261800"/>
          </a:xfrm>
        </p:spPr>
        <p:txBody>
          <a:bodyPr/>
          <a:lstStyle/>
          <a:p>
            <a:r>
              <a:rPr lang="en-AU" sz="3600" b="1" dirty="0"/>
              <a:t>Papaya Viewer Source</a:t>
            </a:r>
          </a:p>
        </p:txBody>
      </p:sp>
    </p:spTree>
    <p:extLst>
      <p:ext uri="{BB962C8B-B14F-4D97-AF65-F5344CB8AC3E}">
        <p14:creationId xmlns:p14="http://schemas.microsoft.com/office/powerpoint/2010/main" val="3241253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9" y="301320"/>
            <a:ext cx="5252225" cy="1261800"/>
          </a:xfrm>
        </p:spPr>
        <p:txBody>
          <a:bodyPr/>
          <a:lstStyle/>
          <a:p>
            <a:r>
              <a:rPr lang="en-AU" sz="3600" b="1" dirty="0"/>
              <a:t>Rapiscan WebGL Viewer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5D2D5-951B-4D93-BD53-30D95CFA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36" y="2079071"/>
            <a:ext cx="7990839" cy="43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4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5190" y="301320"/>
            <a:ext cx="6601522" cy="1261800"/>
          </a:xfrm>
        </p:spPr>
        <p:txBody>
          <a:bodyPr/>
          <a:lstStyle/>
          <a:p>
            <a:r>
              <a:rPr lang="en-AU" sz="3200" b="1" dirty="0"/>
              <a:t>Main Components</a:t>
            </a:r>
            <a:endParaRPr lang="en-AU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563121"/>
            <a:ext cx="9387850" cy="56851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Main</a:t>
            </a:r>
            <a:r>
              <a:rPr lang="en-AU" dirty="0"/>
              <a:t>.js – application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Toolbar</a:t>
            </a:r>
            <a:r>
              <a:rPr lang="en-AU" dirty="0"/>
              <a:t>.js – UI Commands, Settings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Viewer</a:t>
            </a:r>
            <a:r>
              <a:rPr lang="en-AU" dirty="0"/>
              <a:t>.js – main viewer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ScreenVol</a:t>
            </a:r>
            <a:r>
              <a:rPr lang="en-AU" dirty="0"/>
              <a:t>.js – encapsulates DICOM volume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ScreenSlice</a:t>
            </a:r>
            <a:r>
              <a:rPr lang="en-AU" dirty="0"/>
              <a:t>.js – 2D MPR viewer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FF0000"/>
                </a:solidFill>
              </a:rPr>
              <a:t>RapiscanVolume.js – WebGL2 Volume Viewer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ColorTable</a:t>
            </a:r>
            <a:r>
              <a:rPr lang="en-AU" dirty="0"/>
              <a:t>.js – RGBA Color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Daikon</a:t>
            </a:r>
            <a:r>
              <a:rPr lang="en-AU" dirty="0"/>
              <a:t>.js – DICOM parsing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816958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23746" y="301320"/>
            <a:ext cx="7627434" cy="1036826"/>
          </a:xfrm>
        </p:spPr>
        <p:txBody>
          <a:bodyPr/>
          <a:lstStyle/>
          <a:p>
            <a:r>
              <a:rPr lang="en-AU" sz="3200" b="1" dirty="0"/>
              <a:t>papaya.viewer.Viewer</a:t>
            </a:r>
            <a:br>
              <a:rPr lang="en-AU" sz="3200" b="1" dirty="0"/>
            </a:br>
            <a:r>
              <a:rPr lang="en-AU" sz="3200" b="1" dirty="0"/>
              <a:t>Key Members</a:t>
            </a:r>
            <a:endParaRPr lang="en-AU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563120"/>
            <a:ext cx="9387850" cy="5607116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screenVolumes – </a:t>
            </a:r>
            <a:r>
              <a:rPr lang="en-AU" sz="2400" dirty="0"/>
              <a:t>volume containers currently loaded. A screen volume contains a DICOM volume and its associated properties and settings e.g. color table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currentScreenVolume – </a:t>
            </a:r>
            <a:r>
              <a:rPr lang="en-AU" sz="2400" dirty="0"/>
              <a:t>screen volume currently active in viewer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volume – </a:t>
            </a:r>
            <a:r>
              <a:rPr lang="en-AU" sz="2400" dirty="0"/>
              <a:t>base DICOM volume loaded in viewer (any additional volumes are overlaid on this). This is used by the volume viewer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axial/coronal/sagittalSlice</a:t>
            </a:r>
            <a:r>
              <a:rPr lang="en-AU" sz="2400" dirty="0"/>
              <a:t> – ScreenSlice instances containing MPR 2D views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volumeView </a:t>
            </a:r>
            <a:r>
              <a:rPr lang="en-AU" sz="2400" dirty="0"/>
              <a:t>– Volume rendered view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mainImage/lowerImageBot/lowerImageTop/ lowerImageBot2</a:t>
            </a:r>
            <a:r>
              <a:rPr lang="en-AU" sz="2400" dirty="0"/>
              <a:t> – views mapped to volume and MPR views (can be swapped)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currentCoord </a:t>
            </a:r>
            <a:r>
              <a:rPr lang="en-AU" sz="2400" dirty="0"/>
              <a:t>– Current MPR crosshair position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selectedSlice </a:t>
            </a:r>
            <a:r>
              <a:rPr lang="en-AU" sz="2400" dirty="0"/>
              <a:t>– Currently active slice, that user action is originating from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648970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23746" y="167508"/>
            <a:ext cx="7627434" cy="1261800"/>
          </a:xfrm>
        </p:spPr>
        <p:txBody>
          <a:bodyPr/>
          <a:lstStyle/>
          <a:p>
            <a:r>
              <a:rPr lang="en-AU" sz="3200" b="1" dirty="0"/>
              <a:t>papaya.viewer.Viewer</a:t>
            </a:r>
            <a:br>
              <a:rPr lang="en-AU" sz="3200" b="1" dirty="0"/>
            </a:br>
            <a:r>
              <a:rPr lang="en-AU" sz="3200" b="1" dirty="0"/>
              <a:t>Key Methods</a:t>
            </a:r>
            <a:endParaRPr lang="en-AU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416205"/>
            <a:ext cx="9387850" cy="5754031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300" b="1" dirty="0"/>
              <a:t>drawViewer </a:t>
            </a:r>
            <a:r>
              <a:rPr lang="en-AU" sz="2300" dirty="0"/>
              <a:t>– top-level draw, triggers all other necessary draws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300" b="1" dirty="0"/>
              <a:t>drawScreenSlice – </a:t>
            </a:r>
            <a:r>
              <a:rPr lang="en-AU" sz="2300" dirty="0"/>
              <a:t>recomputes and draws 2D MPR views. Implemented in Javascript, does not use WebGL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300" b="1" dirty="0"/>
              <a:t>drawCrosshairs</a:t>
            </a:r>
            <a:r>
              <a:rPr lang="en-AU" sz="2300" dirty="0"/>
              <a:t> – draws MPR crosshairs based on current cursor position (currentCoord)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300" b="1" dirty="0"/>
              <a:t>windowLevelChanged</a:t>
            </a:r>
            <a:r>
              <a:rPr lang="en-AU" sz="2300" dirty="0"/>
              <a:t> – updates W/L (e.g. on mouse drag) and redraws slices, passes on event to volume view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300" b="1" dirty="0"/>
              <a:t>opacityChanged</a:t>
            </a:r>
            <a:r>
              <a:rPr lang="en-AU" sz="2300" dirty="0"/>
              <a:t> - passes on event to volume view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300" b="1" dirty="0"/>
              <a:t>load3dVolume</a:t>
            </a:r>
            <a:r>
              <a:rPr lang="en-AU" sz="2300" dirty="0"/>
              <a:t> – creates volume screen container and adds volume view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300" b="1" dirty="0"/>
              <a:t>initializeVolume</a:t>
            </a:r>
            <a:r>
              <a:rPr lang="en-AU" sz="2300" dirty="0"/>
              <a:t> – creates RapiscanVolume instance with currently loaded DICOM volume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300" b="1" dirty="0"/>
              <a:t>updatePosition</a:t>
            </a:r>
            <a:r>
              <a:rPr lang="en-AU" sz="2300" dirty="0"/>
              <a:t> – updates current position in volume, updates MPR views, triggers volume update if cut-plane is enabled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300" b="1" dirty="0"/>
              <a:t>mouse event handlers – </a:t>
            </a:r>
            <a:r>
              <a:rPr lang="en-AU" sz="2300" dirty="0"/>
              <a:t>trigger update of 2D and volume views e.g. W/L, rotate, zoom, crosshair drag</a:t>
            </a:r>
            <a:endParaRPr lang="en-AU" sz="2300" b="1" dirty="0"/>
          </a:p>
        </p:txBody>
      </p:sp>
    </p:spTree>
    <p:extLst>
      <p:ext uri="{BB962C8B-B14F-4D97-AF65-F5344CB8AC3E}">
        <p14:creationId xmlns:p14="http://schemas.microsoft.com/office/powerpoint/2010/main" val="267536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1320"/>
            <a:ext cx="7203688" cy="1261800"/>
          </a:xfrm>
        </p:spPr>
        <p:txBody>
          <a:bodyPr/>
          <a:lstStyle/>
          <a:p>
            <a:r>
              <a:rPr lang="en-AU" sz="3200" b="1" dirty="0"/>
              <a:t>papaya.viewer.RapiscanVolume</a:t>
            </a:r>
            <a:r>
              <a:rPr lang="en-AU" sz="3600" b="1" dirty="0"/>
              <a:t> </a:t>
            </a:r>
            <a:r>
              <a:rPr lang="en-AU" sz="3200" b="1" dirty="0"/>
              <a:t>Interface</a:t>
            </a:r>
            <a:endParaRPr lang="en-AU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563121"/>
            <a:ext cx="9387850" cy="56851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Constructor: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b="1" dirty="0"/>
              <a:t>papaya.viewer.RapiscanVolume</a:t>
            </a:r>
            <a:r>
              <a:rPr lang="en-AU" dirty="0"/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Volume view refresh: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b="1" dirty="0"/>
              <a:t>draw</a:t>
            </a:r>
            <a:r>
              <a:rPr lang="en-AU" dirty="0"/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Select color table (Settings)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b="1" dirty="0"/>
              <a:t>changeColorTable</a:t>
            </a:r>
            <a:r>
              <a:rPr lang="en-AU" dirty="0"/>
              <a:t>(lutName)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Window/Level and Opacity mouse action: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b="1" dirty="0"/>
              <a:t>updateLut</a:t>
            </a:r>
            <a:r>
              <a:rPr lang="en-AU" dirty="0"/>
              <a:t>(minIntensity, maxIntensity, isOpacity)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Cut-plane update on MPR crosshair drag: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b="1" dirty="0"/>
              <a:t>updateVolume</a:t>
            </a:r>
            <a:r>
              <a:rPr lang="en-AU" dirty="0"/>
              <a:t>(currentCoord, draggingSliceDir)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959915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CA8484-41D8-4BE2-933F-87DFC4AE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23" y="1835131"/>
            <a:ext cx="7860740" cy="55900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A199AE-6E9C-498D-822A-DD3091D76D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7628" y="301320"/>
            <a:ext cx="7159083" cy="1261800"/>
          </a:xfrm>
        </p:spPr>
        <p:txBody>
          <a:bodyPr/>
          <a:lstStyle/>
          <a:p>
            <a:r>
              <a:rPr lang="en-AU" sz="3200" b="1" dirty="0"/>
              <a:t>RapiscanVolume Events</a:t>
            </a:r>
          </a:p>
        </p:txBody>
      </p:sp>
    </p:spTree>
    <p:extLst>
      <p:ext uri="{BB962C8B-B14F-4D97-AF65-F5344CB8AC3E}">
        <p14:creationId xmlns:p14="http://schemas.microsoft.com/office/powerpoint/2010/main" val="80100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9A2685-202A-4AB4-B9B5-BFBB0E04A23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34538" y="1768319"/>
            <a:ext cx="4650058" cy="5357309"/>
          </a:xfrm>
        </p:spPr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CT (computed tomography)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MRI (magnetic resonance imaging)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Ultrasound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X-ray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Fluoroscopy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Angiography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Mammography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Breast tomosynthesis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PET (positron emission tomography)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SPECT (single photon emission computed tomography)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Endoscopy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Microscopy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Whole slide imaging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OCT (optical coherence tomography)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63A2A5-DB68-4547-9BF9-4917D79D8A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280" y="301680"/>
            <a:ext cx="8250427" cy="1260360"/>
          </a:xfrm>
        </p:spPr>
        <p:txBody>
          <a:bodyPr/>
          <a:lstStyle/>
          <a:p>
            <a:r>
              <a:rPr lang="en-AU" sz="3600" b="1" dirty="0"/>
              <a:t>Equipment Types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6BA9511-16F9-4713-93F5-3D5303EAB16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84596" y="1768320"/>
            <a:ext cx="5096029" cy="5357308"/>
          </a:xfrm>
        </p:spPr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PACS (picture archiving and communication systems)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Image viewers and display stations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CAD (computer-aided detection/diagnosis systems)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3D visualization systems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Clinical analysis applications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Image printers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Film scanners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Media burners (that export DICOM files onto CDs, DVDs, etc)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Media importers (that import DICOM files from CDs, DVDs, USBs, etc)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RIS (radiology information systems)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VNA (vendor-neutral archives)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EMR (electronic medical record) systems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772252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23746" y="301320"/>
            <a:ext cx="7627434" cy="1261800"/>
          </a:xfrm>
        </p:spPr>
        <p:txBody>
          <a:bodyPr/>
          <a:lstStyle/>
          <a:p>
            <a:r>
              <a:rPr lang="en-AU" sz="3200" b="1" dirty="0"/>
              <a:t>RapiscanVolume</a:t>
            </a:r>
            <a:r>
              <a:rPr lang="en-AU" sz="3600" b="1" dirty="0"/>
              <a:t> </a:t>
            </a:r>
            <a:r>
              <a:rPr lang="en-AU" sz="3200" b="1" dirty="0"/>
              <a:t>Methods</a:t>
            </a:r>
            <a:endParaRPr lang="en-AU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563121"/>
            <a:ext cx="9387850" cy="5685172"/>
          </a:xfrm>
        </p:spPr>
        <p:txBody>
          <a:bodyPr/>
          <a:lstStyle/>
          <a:p>
            <a:pPr marL="0" indent="0"/>
            <a:r>
              <a:rPr lang="en-AU" b="1" dirty="0"/>
              <a:t>Initialize()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Initializes canvas, WebGL2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Initializes the view (orthographic projection)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Sets up shaders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Creates and initializes GL buffers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32592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23746" y="301320"/>
            <a:ext cx="7627434" cy="1261800"/>
          </a:xfrm>
        </p:spPr>
        <p:txBody>
          <a:bodyPr/>
          <a:lstStyle/>
          <a:p>
            <a:r>
              <a:rPr lang="en-AU" sz="3200" b="1" dirty="0"/>
              <a:t>RapiscanVolume</a:t>
            </a:r>
            <a:r>
              <a:rPr lang="en-AU" sz="3600" b="1" dirty="0"/>
              <a:t> </a:t>
            </a:r>
            <a:r>
              <a:rPr lang="en-AU" sz="3200" b="1" dirty="0"/>
              <a:t>Methods</a:t>
            </a:r>
            <a:endParaRPr lang="en-AU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563121"/>
            <a:ext cx="9387850" cy="5685172"/>
          </a:xfrm>
        </p:spPr>
        <p:txBody>
          <a:bodyPr/>
          <a:lstStyle/>
          <a:p>
            <a:pPr marL="0" indent="0">
              <a:spcAft>
                <a:spcPts val="600"/>
              </a:spcAft>
            </a:pPr>
            <a:r>
              <a:rPr lang="en-AU" sz="2400" b="1" dirty="0"/>
              <a:t>Draw()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Calls </a:t>
            </a:r>
            <a:r>
              <a:rPr lang="en-AU" sz="2400" b="1" dirty="0"/>
              <a:t>Initialize()</a:t>
            </a:r>
            <a:r>
              <a:rPr lang="en-AU" sz="2400" dirty="0"/>
              <a:t> the first time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Calls </a:t>
            </a:r>
            <a:r>
              <a:rPr lang="en-AU" sz="2400" b="1" dirty="0"/>
              <a:t>DrawScene()</a:t>
            </a:r>
            <a:r>
              <a:rPr lang="en-AU" sz="2400" dirty="0"/>
              <a:t> for GL drawing</a:t>
            </a:r>
          </a:p>
          <a:p>
            <a:pPr marL="0" indent="0">
              <a:spcAft>
                <a:spcPts val="600"/>
              </a:spcAft>
            </a:pPr>
            <a:endParaRPr lang="en-AU" sz="2400" b="1" dirty="0"/>
          </a:p>
          <a:p>
            <a:pPr marL="0" indent="0">
              <a:spcAft>
                <a:spcPts val="600"/>
              </a:spcAft>
            </a:pPr>
            <a:r>
              <a:rPr lang="en-AU" sz="2400" b="1" dirty="0"/>
              <a:t>DrawScene()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Sets up matrices based on current rotation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Updates </a:t>
            </a:r>
            <a:r>
              <a:rPr lang="en-AU" sz="2000" b="1" dirty="0"/>
              <a:t>mvMatrix</a:t>
            </a:r>
            <a:r>
              <a:rPr lang="en-AU" sz="2000" dirty="0"/>
              <a:t> based on rotation state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Updates </a:t>
            </a:r>
            <a:r>
              <a:rPr lang="en-AU" sz="2000" b="1" dirty="0"/>
              <a:t>texMatrix</a:t>
            </a:r>
            <a:r>
              <a:rPr lang="en-AU" sz="2000" dirty="0"/>
              <a:t> (used to transform texture coordinates of the volume sampling/slicing plane)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Sets shader uniforms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Calls </a:t>
            </a:r>
            <a:r>
              <a:rPr lang="en-AU" sz="2400" b="1" dirty="0"/>
              <a:t>BindVolume()</a:t>
            </a:r>
            <a:r>
              <a:rPr lang="en-AU" sz="2400" dirty="0"/>
              <a:t> to load the volume (initially)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Calls </a:t>
            </a:r>
            <a:r>
              <a:rPr lang="en-AU" sz="2400" b="1" dirty="0"/>
              <a:t>RenderVolume()</a:t>
            </a:r>
            <a:r>
              <a:rPr lang="en-AU" sz="2400" dirty="0"/>
              <a:t> to render the volume</a:t>
            </a:r>
          </a:p>
        </p:txBody>
      </p:sp>
    </p:spTree>
    <p:extLst>
      <p:ext uri="{BB962C8B-B14F-4D97-AF65-F5344CB8AC3E}">
        <p14:creationId xmlns:p14="http://schemas.microsoft.com/office/powerpoint/2010/main" val="3539520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23746" y="301320"/>
            <a:ext cx="7627434" cy="880709"/>
          </a:xfrm>
        </p:spPr>
        <p:txBody>
          <a:bodyPr/>
          <a:lstStyle/>
          <a:p>
            <a:r>
              <a:rPr lang="en-AU" sz="3200" b="1" dirty="0"/>
              <a:t>RapiscanVolume</a:t>
            </a:r>
            <a:r>
              <a:rPr lang="en-AU" sz="3600" b="1" dirty="0"/>
              <a:t> </a:t>
            </a:r>
            <a:r>
              <a:rPr lang="en-AU" sz="3200" b="1" dirty="0"/>
              <a:t>Methods</a:t>
            </a:r>
            <a:endParaRPr lang="en-AU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451608"/>
            <a:ext cx="9387850" cy="568517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 sz="2400" b="1" dirty="0"/>
              <a:t>BindVolume()</a:t>
            </a:r>
            <a:endParaRPr lang="en-US" sz="2400" b="1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creates 3D texture and load its using the 8/16-bit volume data from the DICOM file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3D texture is loaded using </a:t>
            </a:r>
            <a:r>
              <a:rPr lang="en-AU" sz="2400" b="1" dirty="0"/>
              <a:t>glTexImage3D()</a:t>
            </a:r>
            <a:endParaRPr lang="en-US" sz="24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16-bit intensities are stored in </a:t>
            </a:r>
            <a:r>
              <a:rPr lang="en-AU" sz="2400" dirty="0"/>
              <a:t>UNSIGNED_SHORT_4_4_4_4 texture format and repacked in the shader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trike="sngStrike" dirty="0"/>
              <a:t>3D texture is padded to power-of-2 dimensions, as WebGL support for NPOT textures is patchy</a:t>
            </a:r>
            <a:r>
              <a:rPr lang="en-US" sz="2400" dirty="0"/>
              <a:t> </a:t>
            </a:r>
            <a:r>
              <a:rPr lang="en-US" sz="2400" i="1" dirty="0"/>
              <a:t>(no longer needed)</a:t>
            </a:r>
          </a:p>
          <a:p>
            <a:pPr marL="0" indent="0">
              <a:spcAft>
                <a:spcPts val="600"/>
              </a:spcAft>
            </a:pPr>
            <a:endParaRPr lang="en-AU" sz="2400" b="1" dirty="0"/>
          </a:p>
          <a:p>
            <a:pPr marL="0" indent="0">
              <a:spcAft>
                <a:spcPts val="600"/>
              </a:spcAft>
            </a:pPr>
            <a:r>
              <a:rPr lang="en-AU" sz="2400" b="1" dirty="0"/>
              <a:t>RenderVolume()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draws volume rendered view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draws stack of view-aligned slices that are 3D textured using the volume data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blending is enabled, and fragments are composited using the "over" operator</a:t>
            </a:r>
            <a:endParaRPr lang="en-AU" sz="2400" dirty="0"/>
          </a:p>
          <a:p>
            <a:pPr marL="0" indent="0">
              <a:spcAft>
                <a:spcPts val="600"/>
              </a:spcAft>
            </a:pP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926197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23746" y="301320"/>
            <a:ext cx="7627434" cy="10033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 sz="3200" b="1" dirty="0"/>
              <a:t>RenderVolume()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9931" y="1407007"/>
            <a:ext cx="9701561" cy="579668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accent6"/>
                </a:solidFill>
              </a:rPr>
              <a:t>// draw a stack of view-aligned slices that are 3D textured using the volume data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  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6"/>
                </a:solidFill>
              </a:rPr>
              <a:t>// generate enough slices to cover volume extent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	var sliceCount = this.maxDim;</a:t>
            </a:r>
            <a:endParaRPr lang="en-US" sz="2000" dirty="0">
              <a:solidFill>
                <a:schemeClr val="accent6"/>
              </a:solidFill>
            </a:endParaRPr>
          </a:p>
          <a:p>
            <a:pPr>
              <a:spcAft>
                <a:spcPts val="600"/>
              </a:spcAft>
            </a:pPr>
            <a:endParaRPr lang="en-US" sz="2000" b="1" dirty="0"/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6"/>
                </a:solidFill>
              </a:rPr>
              <a:t>// use matrix to transform texture coordinates of textured quad</a:t>
            </a:r>
          </a:p>
          <a:p>
            <a:pPr>
              <a:spcAft>
                <a:spcPts val="600"/>
              </a:spcAft>
            </a:pPr>
            <a:r>
              <a:rPr lang="en-AU" sz="2000" dirty="0"/>
              <a:t>	var tempMat = mat4.create();    </a:t>
            </a:r>
          </a:p>
          <a:p>
            <a:pPr>
              <a:spcAft>
                <a:spcPts val="600"/>
              </a:spcAft>
            </a:pPr>
            <a:r>
              <a:rPr lang="en-AU" sz="2000" dirty="0"/>
              <a:t>	mat4.set(this.texMatrix, tempMat);  </a:t>
            </a:r>
            <a:r>
              <a:rPr lang="en-AU" sz="2000" dirty="0">
                <a:solidFill>
                  <a:schemeClr val="accent6"/>
                </a:solidFill>
              </a:rPr>
              <a:t>// texMatrix contains current volume rotation</a:t>
            </a:r>
            <a:endParaRPr lang="en-AU" sz="2000" dirty="0"/>
          </a:p>
          <a:p>
            <a:pPr>
              <a:spcAft>
                <a:spcPts val="600"/>
              </a:spcAft>
            </a:pPr>
            <a:r>
              <a:rPr lang="en-AU" sz="2000" dirty="0"/>
              <a:t>	var zdir = vec3.create();    </a:t>
            </a:r>
          </a:p>
          <a:p>
            <a:pPr>
              <a:spcAft>
                <a:spcPts val="600"/>
              </a:spcAft>
            </a:pPr>
            <a:r>
              <a:rPr lang="en-AU" sz="2000" dirty="0"/>
              <a:t>	vec3.set([0,0,1], zdir);  </a:t>
            </a:r>
            <a:r>
              <a:rPr lang="en-AU" sz="2000" dirty="0">
                <a:solidFill>
                  <a:schemeClr val="accent6"/>
                </a:solidFill>
              </a:rPr>
              <a:t>// view direction is along z-axis</a:t>
            </a:r>
            <a:r>
              <a:rPr lang="en-AU" sz="2000" dirty="0"/>
              <a:t>  </a:t>
            </a:r>
          </a:p>
          <a:p>
            <a:pPr>
              <a:spcAft>
                <a:spcPts val="600"/>
              </a:spcAft>
            </a:pPr>
            <a:r>
              <a:rPr lang="en-AU" sz="2000" dirty="0"/>
              <a:t>	var startTrans = vec3.create();    </a:t>
            </a:r>
          </a:p>
          <a:p>
            <a:pPr>
              <a:spcAft>
                <a:spcPts val="600"/>
              </a:spcAft>
            </a:pPr>
            <a:r>
              <a:rPr lang="en-AU" sz="2000" dirty="0"/>
              <a:t>	vec3.scale(zdir, -1.732/2.0, startTrans); </a:t>
            </a:r>
            <a:r>
              <a:rPr lang="en-AU" sz="2000" dirty="0">
                <a:solidFill>
                  <a:schemeClr val="accent6"/>
                </a:solidFill>
              </a:rPr>
              <a:t>// translate to one end of the volume</a:t>
            </a:r>
            <a:endParaRPr lang="en-AU" sz="2000" dirty="0"/>
          </a:p>
          <a:p>
            <a:pPr>
              <a:spcAft>
                <a:spcPts val="600"/>
              </a:spcAft>
            </a:pPr>
            <a:r>
              <a:rPr lang="en-AU" sz="2000" dirty="0"/>
              <a:t>	mat4.translate(tempMat, startTrans);    </a:t>
            </a:r>
          </a:p>
          <a:p>
            <a:pPr>
              <a:spcAft>
                <a:spcPts val="600"/>
              </a:spcAft>
            </a:pPr>
            <a:r>
              <a:rPr lang="en-AU" sz="2000" dirty="0"/>
              <a:t>	var viewStep = vec3.create();    </a:t>
            </a:r>
          </a:p>
          <a:p>
            <a:pPr>
              <a:spcAft>
                <a:spcPts val="600"/>
              </a:spcAft>
            </a:pPr>
            <a:r>
              <a:rPr lang="en-AU" sz="2000" dirty="0"/>
              <a:t>	vec3.scale(zdir, 1.732 / sliceCount, viewStep); </a:t>
            </a:r>
            <a:r>
              <a:rPr lang="en-AU" sz="2000" dirty="0">
                <a:solidFill>
                  <a:schemeClr val="accent6"/>
                </a:solidFill>
              </a:rPr>
              <a:t>// compute incremental step vector</a:t>
            </a:r>
          </a:p>
          <a:p>
            <a:pPr>
              <a:spcAft>
                <a:spcPts val="600"/>
              </a:spcAft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845105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23746" y="301320"/>
            <a:ext cx="7627434" cy="10033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 sz="3200" b="1" dirty="0"/>
              <a:t>RenderVolume()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9931" y="1407007"/>
            <a:ext cx="9701561" cy="5796684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AU" sz="2000" dirty="0"/>
          </a:p>
          <a:p>
            <a:pPr>
              <a:spcAft>
                <a:spcPts val="600"/>
              </a:spcAft>
            </a:pPr>
            <a:r>
              <a:rPr lang="en-AU" sz="2400" b="1" dirty="0">
                <a:solidFill>
                  <a:schemeClr val="accent6"/>
                </a:solidFill>
              </a:rPr>
              <a:t>// repeatedly draw textured slice, stepping through the volume, </a:t>
            </a:r>
          </a:p>
          <a:p>
            <a:pPr>
              <a:spcAft>
                <a:spcPts val="600"/>
              </a:spcAft>
            </a:pPr>
            <a:r>
              <a:rPr lang="en-AU" sz="2400" b="1" dirty="0">
                <a:solidFill>
                  <a:schemeClr val="accent6"/>
                </a:solidFill>
              </a:rPr>
              <a:t>// with blending enabled</a:t>
            </a:r>
          </a:p>
          <a:p>
            <a:pPr>
              <a:spcAft>
                <a:spcPts val="600"/>
              </a:spcAft>
            </a:pPr>
            <a:endParaRPr lang="en-AU" sz="2400" dirty="0"/>
          </a:p>
          <a:p>
            <a:pPr>
              <a:spcAft>
                <a:spcPts val="600"/>
              </a:spcAft>
            </a:pPr>
            <a:r>
              <a:rPr lang="en-AU" sz="2400" dirty="0"/>
              <a:t>for (var slice = 0; slice &lt; sliceCount; ++slice) {</a:t>
            </a:r>
          </a:p>
          <a:p>
            <a:pPr>
              <a:spcAft>
                <a:spcPts val="600"/>
              </a:spcAft>
            </a:pPr>
            <a:r>
              <a:rPr lang="en-AU" sz="2400" dirty="0"/>
              <a:t>    </a:t>
            </a:r>
            <a:r>
              <a:rPr lang="en-AU" sz="2400" dirty="0">
                <a:solidFill>
                  <a:schemeClr val="accent6"/>
                </a:solidFill>
              </a:rPr>
              <a:t>// step through the stack by applying incremental translation</a:t>
            </a:r>
          </a:p>
          <a:p>
            <a:pPr>
              <a:spcAft>
                <a:spcPts val="600"/>
              </a:spcAft>
            </a:pPr>
            <a:r>
              <a:rPr lang="en-AU" sz="2400" dirty="0"/>
              <a:t>    mat4.translate(tempMat, viewStep); </a:t>
            </a:r>
          </a:p>
          <a:p>
            <a:pPr>
              <a:spcAft>
                <a:spcPts val="600"/>
              </a:spcAft>
            </a:pPr>
            <a:r>
              <a:rPr lang="en-AU" sz="2400" dirty="0"/>
              <a:t>	</a:t>
            </a:r>
            <a:r>
              <a:rPr lang="en-AU" sz="2400" dirty="0">
                <a:solidFill>
                  <a:schemeClr val="accent6"/>
                </a:solidFill>
              </a:rPr>
              <a:t>// pass updated matrix to shader</a:t>
            </a:r>
          </a:p>
          <a:p>
            <a:pPr>
              <a:spcAft>
                <a:spcPts val="600"/>
              </a:spcAft>
            </a:pPr>
            <a:r>
              <a:rPr lang="en-AU" sz="2400" dirty="0"/>
              <a:t>	gl.uniformMatrix4fv(this.shaderProgram.texMatrixUniform, false, 	tempMat);        </a:t>
            </a:r>
          </a:p>
          <a:p>
            <a:pPr>
              <a:spcAft>
                <a:spcPts val="600"/>
              </a:spcAft>
            </a:pPr>
            <a:r>
              <a:rPr lang="en-AU" sz="2400" dirty="0"/>
              <a:t>	</a:t>
            </a:r>
            <a:r>
              <a:rPr lang="en-AU" sz="2400" dirty="0">
                <a:solidFill>
                  <a:schemeClr val="accent6"/>
                </a:solidFill>
              </a:rPr>
              <a:t>// draw the textured quad (view-aligned volume slice)</a:t>
            </a:r>
          </a:p>
          <a:p>
            <a:pPr>
              <a:spcAft>
                <a:spcPts val="600"/>
              </a:spcAft>
            </a:pPr>
            <a:r>
              <a:rPr lang="en-AU" sz="2400" dirty="0"/>
              <a:t>    gl.drawArrays(gl.TRIANGLE_STRIP, 0, 4);</a:t>
            </a:r>
          </a:p>
          <a:p>
            <a:pPr>
              <a:spcAft>
                <a:spcPts val="600"/>
              </a:spcAft>
            </a:pPr>
            <a:r>
              <a:rPr lang="en-AU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0354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0E3D-87E5-4903-B9C6-1718A92FE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12645" cy="1261800"/>
          </a:xfrm>
        </p:spPr>
        <p:txBody>
          <a:bodyPr/>
          <a:lstStyle/>
          <a:p>
            <a:r>
              <a:rPr lang="en-AU" sz="3600" b="1" dirty="0"/>
              <a:t>3D Texture Slicing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AF7D6-CE61-4143-846D-900C59094E0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563121"/>
            <a:ext cx="9387850" cy="18714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View-Aligned slices through 3D 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Color values at samples obtained from LUT / Transfer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Slices are blended using Compositing/MIP/MinIP operators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1DC99-249B-44B5-9F2F-37B2B942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96" y="3434576"/>
            <a:ext cx="8504281" cy="28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21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0" y="1562013"/>
            <a:ext cx="1039293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A31515"/>
                </a:solidFill>
                <a:latin typeface="Consolas" panose="020B0609020204030204" pitchFamily="49" charset="0"/>
              </a:rPr>
              <a:t>   in vec3 aVertexPosition;</a:t>
            </a:r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AU" b="1" dirty="0">
                <a:solidFill>
                  <a:srgbClr val="A31515"/>
                </a:solidFill>
                <a:latin typeface="Consolas" panose="020B0609020204030204" pitchFamily="49" charset="0"/>
              </a:rPr>
              <a:t>in vec3 aVertexTexCoord;</a:t>
            </a:r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fr-FR" b="1" dirty="0">
                <a:solidFill>
                  <a:schemeClr val="accent6"/>
                </a:solidFill>
                <a:latin typeface="Consolas" panose="020B0609020204030204" pitchFamily="49" charset="0"/>
              </a:rPr>
              <a:t>// projection matrix</a:t>
            </a:r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uniform mat4 uPMatrix; </a:t>
            </a:r>
          </a:p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  // transforms texture coordinates of textured slice</a:t>
            </a:r>
            <a:endParaRPr lang="fr-FR" b="1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  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uniform mat4 uTexMatrix; </a:t>
            </a:r>
            <a:endParaRPr lang="en-US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AU" b="1" dirty="0">
                <a:solidFill>
                  <a:schemeClr val="accent6"/>
                </a:solidFill>
                <a:latin typeface="Consolas" panose="020B0609020204030204" pitchFamily="49" charset="0"/>
              </a:rPr>
              <a:t>// output to fragment shader</a:t>
            </a:r>
          </a:p>
          <a:p>
            <a:r>
              <a:rPr lang="en-AU" b="1" dirty="0">
                <a:solidFill>
                  <a:srgbClr val="A31515"/>
                </a:solidFill>
                <a:latin typeface="Consolas" panose="020B0609020204030204" pitchFamily="49" charset="0"/>
              </a:rPr>
              <a:t>   out vec3 vTransformedTexCoord;</a:t>
            </a:r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AU" b="1" dirty="0">
                <a:solidFill>
                  <a:srgbClr val="A31515"/>
                </a:solidFill>
                <a:latin typeface="Consolas" panose="020B0609020204030204" pitchFamily="49" charset="0"/>
              </a:rPr>
              <a:t>void main(void) {</a:t>
            </a:r>
          </a:p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	// transform texture coordinates to account for volume rotation</a:t>
            </a:r>
          </a:p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	// and current slice position</a:t>
            </a:r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b="1" dirty="0">
                <a:solidFill>
                  <a:srgbClr val="A31515"/>
                </a:solidFill>
                <a:latin typeface="Consolas" panose="020B0609020204030204" pitchFamily="49" charset="0"/>
              </a:rPr>
              <a:t>   vec4 transformedTexCoord = uTexMatrix * vec4(aVertexTexCoord, 1.0);</a:t>
            </a:r>
          </a:p>
          <a:p>
            <a:r>
              <a:rPr lang="en-AU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AU" b="1" dirty="0">
                <a:solidFill>
                  <a:schemeClr val="accent6"/>
                </a:solidFill>
                <a:latin typeface="Consolas" panose="020B0609020204030204" pitchFamily="49" charset="0"/>
              </a:rPr>
              <a:t>// pass to fragment shader for interpolation</a:t>
            </a:r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b="1" dirty="0">
                <a:solidFill>
                  <a:srgbClr val="A31515"/>
                </a:solidFill>
                <a:latin typeface="Consolas" panose="020B0609020204030204" pitchFamily="49" charset="0"/>
              </a:rPr>
              <a:t>   vTransformedTexCoord = transformedTexCoord.xyz;</a:t>
            </a:r>
          </a:p>
          <a:p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	gl_Position = uPMatrix * vec4(aVertexPosition, 1.0);</a:t>
            </a:r>
            <a:endParaRPr lang="fr-F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b="1" dirty="0">
                <a:solidFill>
                  <a:srgbClr val="A31515"/>
                </a:solidFill>
                <a:latin typeface="Consolas" panose="020B0609020204030204" pitchFamily="49" charset="0"/>
              </a:rPr>
              <a:t>}</a:t>
            </a:r>
            <a:endParaRPr lang="en-AU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512956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Vertex Shader</a:t>
            </a:r>
          </a:p>
        </p:txBody>
      </p:sp>
    </p:spTree>
    <p:extLst>
      <p:ext uri="{BB962C8B-B14F-4D97-AF65-F5344CB8AC3E}">
        <p14:creationId xmlns:p14="http://schemas.microsoft.com/office/powerpoint/2010/main" val="3756204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68351"/>
            <a:ext cx="6901130" cy="680225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Fragment Shader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C5B3BC-48E3-4D66-A796-39058D79932C}"/>
              </a:ext>
            </a:extLst>
          </p:cNvPr>
          <p:cNvSpPr/>
          <p:nvPr/>
        </p:nvSpPr>
        <p:spPr>
          <a:xfrm>
            <a:off x="312235" y="1550011"/>
            <a:ext cx="951199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uniform vec3 uVolumeCoord; </a:t>
            </a:r>
            <a:r>
              <a:rPr lang="en-AU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current slice plane location</a:t>
            </a: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uniform bool uVolumeSlice; </a:t>
            </a:r>
            <a:r>
              <a:rPr lang="en-AU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in volume render mode?</a:t>
            </a: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uniform int uSlicePlane; </a:t>
            </a:r>
            <a:r>
              <a:rPr lang="en-AU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slice plane linked to axial / coronal / sagittal MPR</a:t>
            </a:r>
          </a:p>
          <a:p>
            <a:r>
              <a:rPr lang="en-US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uniform int uBytesPerPixel; </a:t>
            </a:r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1 or 2 (8 or 16 bits)</a:t>
            </a:r>
          </a:p>
          <a:p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uniform sampler3D uVolumeSampler; </a:t>
            </a:r>
            <a:r>
              <a:rPr lang="en-AU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volume texture</a:t>
            </a:r>
          </a:p>
          <a:p>
            <a:r>
              <a:rPr lang="en-US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uniform sampler2D uLutSampler; </a:t>
            </a:r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lookup table texture (256x1 2D texture)</a:t>
            </a:r>
          </a:p>
          <a:p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in vec3 vTransformedTexCoord;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out vec4 fragColor;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void main(void) {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ES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fragColor = vec4(0.0,0.0,0.0,1.0);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// discard fragment if outside texture limits</a:t>
            </a: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if(vTransformedTexCoord.x &lt; 0.0 || vTransformedTexCoord.y &lt; 0.0 				||vTransformedTexCoord.z &lt; 0.0 ||</a:t>
            </a:r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vTransformedTexCoord.x &gt; 1.0 </a:t>
            </a:r>
          </a:p>
          <a:p>
            <a:r>
              <a:rPr lang="en-AU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	|| vTransformedTexCoord.y &gt; 1.0 || vTransformedTexCoord.z &gt; 1.0){ </a:t>
            </a:r>
          </a:p>
          <a:p>
            <a:r>
              <a:rPr lang="en-AU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		discard;</a:t>
            </a:r>
          </a:p>
          <a:p>
            <a:r>
              <a:rPr lang="en-AU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501629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512956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Fragment Shader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C5B3BC-48E3-4D66-A796-39058D79932C}"/>
              </a:ext>
            </a:extLst>
          </p:cNvPr>
          <p:cNvSpPr/>
          <p:nvPr/>
        </p:nvSpPr>
        <p:spPr>
          <a:xfrm>
            <a:off x="-379141" y="1460810"/>
            <a:ext cx="1001379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if (uVolumeSlice) {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</a:t>
            </a:r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sample 3D texture along the current slice</a:t>
            </a: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fragColor = texture(uVolumeSampler, vTransformedTexCoord);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	  // repack 4-bit components into single 16-bit unsigned int</a:t>
            </a: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float lutIndex = uBytesPerPixel &gt; 1 ? </a:t>
            </a: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		fragColor.g + fragColor.b/16.0 + fragColor.a/256.0 : fragColor.r;</a:t>
            </a:r>
          </a:p>
          <a:p>
            <a:r>
              <a:rPr lang="en-AU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	  // look up volume texture using 16-bit intensity index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fragColor = texture(uLutSampler, vec2(lutIndex, 0.0));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if(fragColor.a &lt; 0.05) discard; </a:t>
            </a:r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very low alpha, do not output</a:t>
            </a: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else{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</a:t>
            </a:r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if slice plane is enabled, then check if fragment is on visible </a:t>
            </a:r>
          </a:p>
          <a:p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		  side, or is clipped away</a:t>
            </a: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if(uSlicePlane == 1){   </a:t>
            </a:r>
            <a:r>
              <a:rPr lang="en-AU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//AXIAL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  if(dot(vTransformedTexCoord - vec3(0.5,0.5,0.5), 					vec3(0.0,0.0,1.0)) &lt; uVolumeCoord.z - 0.5) discard;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}else if(uSlicePlane == 2){ </a:t>
            </a:r>
            <a:r>
              <a:rPr lang="en-US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//CORONAL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  if(dot(vTransformedTexCoord - vec3(0.5,0.5,0.5), </a:t>
            </a: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			vec3(0.0,1.0,0.0)) &lt; uVolumeCoord.y - 0.5) discard;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}else if(uSlicePlane == 3){ </a:t>
            </a:r>
            <a:r>
              <a:rPr lang="en-AU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//SAGITTAL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    if(dot(vTransformedTexCoord - vec3(0.5,0.5,0.5), </a:t>
            </a:r>
          </a:p>
          <a:p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			vec3(1.0,0.0,0.0)) &lt; uVolumeCoord.x - 0.5) discard;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    }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   }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   }</a:t>
            </a:r>
            <a:endParaRPr lang="en-AU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438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512956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Surface Shading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C5B3BC-48E3-4D66-A796-39058D79932C}"/>
              </a:ext>
            </a:extLst>
          </p:cNvPr>
          <p:cNvSpPr/>
          <p:nvPr/>
        </p:nvSpPr>
        <p:spPr>
          <a:xfrm>
            <a:off x="241160" y="1460810"/>
            <a:ext cx="976699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C00000"/>
                </a:solidFill>
              </a:rPr>
              <a:t> if(uShaded){</a:t>
            </a:r>
          </a:p>
          <a:p>
            <a:r>
              <a:rPr lang="en-AU" sz="2000" dirty="0">
                <a:solidFill>
                  <a:schemeClr val="accent6"/>
                </a:solidFill>
              </a:rPr>
              <a:t>// sample volume on either side of current voxel</a:t>
            </a:r>
          </a:p>
          <a:p>
            <a:r>
              <a:rPr lang="en-AU" sz="2000" dirty="0">
                <a:solidFill>
                  <a:srgbClr val="C00000"/>
                </a:solidFill>
              </a:rPr>
              <a:t>vec3 gradient;</a:t>
            </a:r>
          </a:p>
          <a:p>
            <a:r>
              <a:rPr lang="en-AU" sz="2000" dirty="0">
                <a:solidFill>
                  <a:srgbClr val="C00000"/>
                </a:solidFill>
              </a:rPr>
              <a:t>          gradient.r = intensity(texture(uVolumeSampler, transformedTexCoord(vVertexTexCoord + vec3(uVoxelSize.x, 0.0, 0.0))),uBytesPerPixel);</a:t>
            </a:r>
          </a:p>
          <a:p>
            <a:r>
              <a:rPr lang="en-AU" sz="2000" dirty="0">
                <a:solidFill>
                  <a:srgbClr val="C00000"/>
                </a:solidFill>
              </a:rPr>
              <a:t>          gradient.g = intensity(texture(uVolumeSampler, transformedTexCoord(vVertexTexCoord + vec3(0.0, uVoxelSize.y, 0.0))),uBytesPerPixel);</a:t>
            </a:r>
          </a:p>
          <a:p>
            <a:r>
              <a:rPr lang="en-AU" sz="2000" dirty="0">
                <a:solidFill>
                  <a:srgbClr val="C00000"/>
                </a:solidFill>
              </a:rPr>
              <a:t>          gradient.b = intensity(texture(uVolumeSampler, transformedTexCoord(vVertexTexCoord + vec3(0.0, 0.0, uVoxelSize.z))),uBytesPerPixel);</a:t>
            </a:r>
          </a:p>
          <a:p>
            <a:r>
              <a:rPr lang="en-AU" sz="2000" dirty="0">
                <a:solidFill>
                  <a:srgbClr val="C00000"/>
                </a:solidFill>
              </a:rPr>
              <a:t>          vec3 gradient_back;</a:t>
            </a:r>
          </a:p>
          <a:p>
            <a:r>
              <a:rPr lang="en-AU" sz="2000" dirty="0">
                <a:solidFill>
                  <a:srgbClr val="C00000"/>
                </a:solidFill>
              </a:rPr>
              <a:t>          gradient_back.r = intensity(texture(uVolumeSampler, transformedTexCoord(vVertexTexCoord - vec3(uVoxelSize.x, 0.0, 0.0))),uBytesPerPixel);</a:t>
            </a:r>
          </a:p>
          <a:p>
            <a:r>
              <a:rPr lang="en-AU" sz="2000" dirty="0">
                <a:solidFill>
                  <a:srgbClr val="C00000"/>
                </a:solidFill>
              </a:rPr>
              <a:t>          gradient_back.g = intensity(texture(uVolumeSampler, transformedTexCoord(vVertexTexCoord - vec3(0.0, uVoxelSize.y, 0.0))),uBytesPerPixel);</a:t>
            </a:r>
          </a:p>
          <a:p>
            <a:r>
              <a:rPr lang="en-AU" sz="2000" dirty="0">
                <a:solidFill>
                  <a:srgbClr val="C00000"/>
                </a:solidFill>
              </a:rPr>
              <a:t>          gradient_back.b = intensity(texture(uVolumeSampler, transformedTexCoord(vVertexTexCoord - vec3(0.0, 0.0, uVoxelSize.z))),uBytesPerPixel);</a:t>
            </a:r>
          </a:p>
          <a:p>
            <a:r>
              <a:rPr lang="en-AU" sz="2000" dirty="0">
                <a:solidFill>
                  <a:schemeClr val="accent6"/>
                </a:solidFill>
              </a:rPr>
              <a:t>// compute surface normal using central-difference</a:t>
            </a:r>
          </a:p>
          <a:p>
            <a:r>
              <a:rPr lang="en-AU" sz="2000" dirty="0">
                <a:solidFill>
                  <a:srgbClr val="C00000"/>
                </a:solidFill>
              </a:rPr>
              <a:t>          gradient = 0.5*(gradient - gradient_back);</a:t>
            </a:r>
          </a:p>
          <a:p>
            <a:endParaRPr lang="en-AU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5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0E3D-87E5-4903-B9C6-1718A92FE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8327767" cy="1261800"/>
          </a:xfrm>
        </p:spPr>
        <p:txBody>
          <a:bodyPr/>
          <a:lstStyle/>
          <a:p>
            <a:r>
              <a:rPr lang="en-AU" sz="3600" b="1" dirty="0"/>
              <a:t>Imaging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AF7D6-CE61-4143-846D-900C59094E05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Study</a:t>
            </a:r>
            <a:r>
              <a:rPr lang="en-AU" dirty="0"/>
              <a:t> – Patient scan data consisting of one or more image series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Series </a:t>
            </a:r>
            <a:r>
              <a:rPr lang="en-AU" dirty="0"/>
              <a:t>– Set of images from a single scan, or secondary capture.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Image – </a:t>
            </a:r>
            <a:r>
              <a:rPr lang="en-AU" dirty="0"/>
              <a:t>represents single section or slice through the anatomy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Volume Image</a:t>
            </a:r>
            <a:r>
              <a:rPr lang="en-AU" dirty="0"/>
              <a:t> – Series acquired from a volume scan. Constituent images have consistent spacing, orientation</a:t>
            </a:r>
          </a:p>
        </p:txBody>
      </p:sp>
    </p:spTree>
    <p:extLst>
      <p:ext uri="{BB962C8B-B14F-4D97-AF65-F5344CB8AC3E}">
        <p14:creationId xmlns:p14="http://schemas.microsoft.com/office/powerpoint/2010/main" val="1871786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512956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Surface Shading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C5B3BC-48E3-4D66-A796-39058D79932C}"/>
              </a:ext>
            </a:extLst>
          </p:cNvPr>
          <p:cNvSpPr/>
          <p:nvPr/>
        </p:nvSpPr>
        <p:spPr>
          <a:xfrm>
            <a:off x="474625" y="1096367"/>
            <a:ext cx="913137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if(length(gradient) &gt; 0.05){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gradient = normalize(gradient);</a:t>
            </a:r>
          </a:p>
          <a:p>
            <a:r>
              <a:rPr lang="en-AU" dirty="0">
                <a:solidFill>
                  <a:srgbClr val="FF0000"/>
                </a:solidFill>
              </a:rPr>
              <a:t>              </a:t>
            </a:r>
            <a:r>
              <a:rPr lang="en-AU" dirty="0">
                <a:solidFill>
                  <a:schemeClr val="accent6"/>
                </a:solidFill>
              </a:rPr>
              <a:t>// assume light and viewing directions along z-axis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vec3 lightVec = vec3(0.0,0.0,1.0);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vec3 viewVec = vec3(0.0,0.0,1.0);</a:t>
            </a:r>
          </a:p>
          <a:p>
            <a:r>
              <a:rPr lang="en-AU" dirty="0">
                <a:solidFill>
                  <a:srgbClr val="FF0000"/>
                </a:solidFill>
              </a:rPr>
              <a:t>              </a:t>
            </a:r>
            <a:r>
              <a:rPr lang="en-AU" dirty="0">
                <a:solidFill>
                  <a:schemeClr val="accent6"/>
                </a:solidFill>
              </a:rPr>
              <a:t>// compute dot product of normal and light vector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float NdotL = dot(-lightVec, gradient);</a:t>
            </a:r>
          </a:p>
          <a:p>
            <a:r>
              <a:rPr lang="en-AU" dirty="0">
                <a:solidFill>
                  <a:srgbClr val="FF0000"/>
                </a:solidFill>
              </a:rPr>
              <a:t>              </a:t>
            </a:r>
            <a:r>
              <a:rPr lang="en-AU" dirty="0">
                <a:solidFill>
                  <a:schemeClr val="accent6"/>
                </a:solidFill>
              </a:rPr>
              <a:t>// compute dot product of normal and light vector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float NdotH = clamp(dot(viewVec, gradient), 0.0, 1.0);</a:t>
            </a:r>
          </a:p>
          <a:p>
            <a:r>
              <a:rPr lang="en-AU" dirty="0">
                <a:solidFill>
                  <a:srgbClr val="FF0000"/>
                </a:solidFill>
              </a:rPr>
              <a:t>              </a:t>
            </a:r>
            <a:r>
              <a:rPr lang="en-AU" dirty="0">
                <a:solidFill>
                  <a:schemeClr val="accent6"/>
                </a:solidFill>
              </a:rPr>
              <a:t>// clamp to get diffuse luminance (when NdotL &lt; 0, surface is not light-facing)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float lum = clamp(NdotL, 0.0, 1.0);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float gloss = 20.0;</a:t>
            </a:r>
          </a:p>
          <a:p>
            <a:r>
              <a:rPr lang="en-AU" dirty="0">
                <a:solidFill>
                  <a:srgbClr val="FF0000"/>
                </a:solidFill>
              </a:rPr>
              <a:t>              </a:t>
            </a:r>
            <a:r>
              <a:rPr lang="en-AU" dirty="0">
                <a:solidFill>
                  <a:schemeClr val="accent6"/>
                </a:solidFill>
              </a:rPr>
              <a:t>// compute specular component (for shininess)</a:t>
            </a:r>
          </a:p>
          <a:p>
            <a:r>
              <a:rPr lang="en-US" dirty="0">
                <a:solidFill>
                  <a:srgbClr val="C00000"/>
                </a:solidFill>
              </a:rPr>
              <a:t>              float spec = clamp(pow(NdotH, gloss), 0.0, 0.4);</a:t>
            </a:r>
          </a:p>
          <a:p>
            <a:r>
              <a:rPr lang="en-AU" dirty="0">
                <a:solidFill>
                  <a:schemeClr val="accent6"/>
                </a:solidFill>
              </a:rPr>
              <a:t>              // final shaded luminance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rgbClr val="C00000"/>
                </a:solidFill>
              </a:rPr>
              <a:t>              lum = clamp(lum + spec, 0.0, 1.0);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float brightness=1.0;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float contrast=1.0;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fragColor.r = clamp(contrast*(lum*fragColor.r-0.5)+ 0.5*brightness, 0.0, 1.0);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fragColor.g = clamp(contrast*(lum*fragColor.g-0.5)+ 0.5*brightness, 0.0, 1.0);</a:t>
            </a:r>
          </a:p>
          <a:p>
            <a:r>
              <a:rPr lang="en-AU" dirty="0">
                <a:solidFill>
                  <a:srgbClr val="C00000"/>
                </a:solidFill>
              </a:rPr>
              <a:t>              fragColor.b = clamp(contrast*(lum*fragColor.b-0.5)+ 0.5*brightness, 0.0, 1.0);</a:t>
            </a:r>
          </a:p>
          <a:p>
            <a:r>
              <a:rPr lang="en-AU" dirty="0">
                <a:solidFill>
                  <a:srgbClr val="C00000"/>
                </a:solidFill>
              </a:rPr>
              <a:t>          }</a:t>
            </a:r>
          </a:p>
          <a:p>
            <a:r>
              <a:rPr lang="en-AU" dirty="0">
                <a:solidFill>
                  <a:srgbClr val="C00000"/>
                </a:solidFill>
              </a:rPr>
              <a:t>      }</a:t>
            </a:r>
            <a:endParaRPr lang="en-AU" sz="16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86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23746" y="301320"/>
            <a:ext cx="7627434" cy="1261800"/>
          </a:xfrm>
        </p:spPr>
        <p:txBody>
          <a:bodyPr/>
          <a:lstStyle/>
          <a:p>
            <a:r>
              <a:rPr lang="en-AU" sz="3200" b="1" dirty="0"/>
              <a:t>RapiscanVolume</a:t>
            </a:r>
            <a:r>
              <a:rPr lang="en-AU" sz="3600" b="1" dirty="0"/>
              <a:t> </a:t>
            </a:r>
            <a:r>
              <a:rPr lang="en-AU" sz="3200" b="1" dirty="0"/>
              <a:t>Methods</a:t>
            </a:r>
            <a:endParaRPr lang="en-AU" sz="36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2" y="1563121"/>
            <a:ext cx="9387850" cy="568517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 sz="2400" b="1" dirty="0"/>
              <a:t>ChangeColorTable()</a:t>
            </a:r>
            <a:endParaRPr lang="en-US" sz="2400" b="1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Loads new color selected in Papaya viewer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Calls updateLut() to update the LUT</a:t>
            </a:r>
            <a:endParaRPr lang="en-US" sz="2400" dirty="0"/>
          </a:p>
          <a:p>
            <a:pPr marL="0" indent="0">
              <a:spcAft>
                <a:spcPts val="600"/>
              </a:spcAft>
            </a:pPr>
            <a:endParaRPr lang="en-AU" sz="2400" b="1" dirty="0"/>
          </a:p>
          <a:p>
            <a:pPr marL="0" indent="0">
              <a:spcAft>
                <a:spcPts val="600"/>
              </a:spcAft>
            </a:pPr>
            <a:r>
              <a:rPr lang="en-AU" sz="2400" b="1" dirty="0"/>
              <a:t>UpdateLut()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Updates color table due to window-level/opacity change or color table change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Populates RGBA LUT based on current min/max intensity range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Calls </a:t>
            </a:r>
            <a:r>
              <a:rPr lang="en-AU" sz="2400" b="1" dirty="0"/>
              <a:t>colorTable.lookupRed/Green/Blue()</a:t>
            </a:r>
            <a:r>
              <a:rPr lang="en-AU" sz="2400" dirty="0"/>
              <a:t> to get RGB value for a given intensity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Updates LUT texture using </a:t>
            </a:r>
            <a:r>
              <a:rPr lang="en-AU" sz="2400" b="1" dirty="0"/>
              <a:t>glTexSubImage2D()</a:t>
            </a:r>
          </a:p>
        </p:txBody>
      </p:sp>
    </p:spTree>
    <p:extLst>
      <p:ext uri="{BB962C8B-B14F-4D97-AF65-F5344CB8AC3E}">
        <p14:creationId xmlns:p14="http://schemas.microsoft.com/office/powerpoint/2010/main" val="1460344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CBAC-8F3E-41A3-9E53-B0E87A7F4A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457972" cy="1261800"/>
          </a:xfrm>
        </p:spPr>
        <p:txBody>
          <a:bodyPr/>
          <a:lstStyle/>
          <a:p>
            <a:r>
              <a:rPr lang="en-AU" sz="3600" b="1" dirty="0"/>
              <a:t>Color Table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7DEF3-A975-442D-AC15-E289A04B4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0" y="2146816"/>
            <a:ext cx="9349875" cy="44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94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CBAC-8F3E-41A3-9E53-B0E87A7F4A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457972" cy="1261800"/>
          </a:xfrm>
        </p:spPr>
        <p:txBody>
          <a:bodyPr/>
          <a:lstStyle/>
          <a:p>
            <a:r>
              <a:rPr lang="en-AU" sz="3600" b="1" dirty="0"/>
              <a:t>Color Table Data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4E377-A30A-46FE-A741-194F1ED23605}"/>
              </a:ext>
            </a:extLst>
          </p:cNvPr>
          <p:cNvSpPr txBox="1"/>
          <p:nvPr/>
        </p:nvSpPr>
        <p:spPr>
          <a:xfrm>
            <a:off x="503998" y="6980663"/>
            <a:ext cx="630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Data range is set from histogram in </a:t>
            </a:r>
            <a:r>
              <a:rPr lang="en-AU" sz="2400" b="1" dirty="0"/>
              <a:t>BindVolume()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88442-7E52-4F65-BF2B-82EB7DAD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8" y="1563119"/>
            <a:ext cx="6666236" cy="51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59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534F-F2B1-4405-8CA4-1BD1ABC404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23746" y="301321"/>
            <a:ext cx="7627434" cy="52387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 sz="3200" b="1" dirty="0"/>
              <a:t>Window/Level Event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355269-8C5C-4979-850F-6BD3AF11FA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9931" y="959005"/>
            <a:ext cx="9701561" cy="6512312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AU" sz="1400" dirty="0"/>
              <a:t>papaya.viewer.Viewer.prototype.</a:t>
            </a:r>
            <a:r>
              <a:rPr lang="en-AU" sz="1400" b="1" dirty="0">
                <a:solidFill>
                  <a:schemeClr val="accent1"/>
                </a:solidFill>
              </a:rPr>
              <a:t>windowLevelChanged</a:t>
            </a:r>
            <a:r>
              <a:rPr lang="en-AU" sz="1400" dirty="0"/>
              <a:t> = function (windowChange, levelChange) {</a:t>
            </a:r>
          </a:p>
          <a:p>
            <a:pPr>
              <a:spcAft>
                <a:spcPts val="200"/>
              </a:spcAft>
            </a:pPr>
            <a:r>
              <a:rPr lang="en-US" sz="1400" dirty="0"/>
              <a:t>    var range, step, minFinal, maxFinal;</a:t>
            </a:r>
          </a:p>
          <a:p>
            <a:pPr>
              <a:spcAft>
                <a:spcPts val="200"/>
              </a:spcAft>
            </a:pPr>
            <a:endParaRPr lang="en-AU" sz="1400" dirty="0"/>
          </a:p>
          <a:p>
            <a:pPr>
              <a:spcAft>
                <a:spcPts val="200"/>
              </a:spcAft>
            </a:pPr>
            <a:r>
              <a:rPr lang="en-AU" sz="1400" dirty="0"/>
              <a:t>    </a:t>
            </a:r>
            <a:r>
              <a:rPr lang="en-AU" sz="1400" b="1" dirty="0">
                <a:solidFill>
                  <a:schemeClr val="accent6"/>
                </a:solidFill>
              </a:rPr>
              <a:t>// compute change delta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var windowWidth = this.volumeLevelMax - this.volumeLevelMin;</a:t>
            </a:r>
          </a:p>
          <a:p>
            <a:pPr>
              <a:spcAft>
                <a:spcPts val="200"/>
              </a:spcAft>
            </a:pPr>
            <a:r>
              <a:rPr lang="en-US" sz="1400" dirty="0"/>
              <a:t>    step = Math.max(1.0, windowWidth * 0.025);</a:t>
            </a:r>
          </a:p>
          <a:p>
            <a:pPr>
              <a:spcAft>
                <a:spcPts val="200"/>
              </a:spcAft>
            </a:pPr>
            <a:endParaRPr lang="en-AU" sz="1400" dirty="0"/>
          </a:p>
          <a:p>
            <a:pPr>
              <a:spcAft>
                <a:spcPts val="200"/>
              </a:spcAft>
            </a:pPr>
            <a:r>
              <a:rPr lang="en-US" sz="1400" b="1" dirty="0">
                <a:solidFill>
                  <a:schemeClr val="accent6"/>
                </a:solidFill>
              </a:rPr>
              <a:t>    // adjust window or level depending on horizontal/vertical mouse drag</a:t>
            </a:r>
            <a:endParaRPr lang="en-AU" sz="1400" dirty="0"/>
          </a:p>
          <a:p>
            <a:pPr>
              <a:spcAft>
                <a:spcPts val="200"/>
              </a:spcAft>
            </a:pPr>
            <a:r>
              <a:rPr lang="en-US" sz="1400" dirty="0"/>
              <a:t>    if (Math.abs(windowChange) &gt; Math.abs(levelChange)) { </a:t>
            </a:r>
            <a:endParaRPr lang="en-US" sz="1400" b="1" dirty="0">
              <a:solidFill>
                <a:schemeClr val="accent6"/>
              </a:solidFill>
            </a:endParaRPr>
          </a:p>
          <a:p>
            <a:pPr>
              <a:spcAft>
                <a:spcPts val="200"/>
              </a:spcAft>
            </a:pPr>
            <a:r>
              <a:rPr lang="en-AU" sz="1400" dirty="0"/>
              <a:t>        minFinal = this.volumeLevelMin + (step * papaya.utilities.MathUtils.signum(windowChange));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    maxFinal = this.volumeLevelMax + (-1 * step * papaya.utilities.MathUtils.signum(windowChange));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} else {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    minFinal = this.volumeLevelMin + (step * papaya.utilities.MathUtils.signum(levelChange));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    maxFinal = this.volumeLevelMax + (step * papaya.utilities.MathUtils.signum(levelChange));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}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if (maxFinal &lt;= minFinal) { </a:t>
            </a:r>
            <a:r>
              <a:rPr lang="en-AU" sz="1400" b="1" dirty="0">
                <a:solidFill>
                  <a:schemeClr val="accent6"/>
                </a:solidFill>
              </a:rPr>
              <a:t>// do not allow window width to become zero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    minFinal = this.volumeLevelMin;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    maxFinal = this.volumeLevelMax;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}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else { </a:t>
            </a:r>
            <a:r>
              <a:rPr lang="en-AU" sz="1400" b="1" dirty="0">
                <a:solidFill>
                  <a:schemeClr val="accent6"/>
                </a:solidFill>
              </a:rPr>
              <a:t>// update current W/L setting</a:t>
            </a:r>
          </a:p>
          <a:p>
            <a:pPr>
              <a:spcAft>
                <a:spcPts val="200"/>
              </a:spcAft>
            </a:pPr>
            <a:r>
              <a:rPr lang="en-US" sz="1400" dirty="0"/>
              <a:t>        this.volumeLevelMin = Math.max(0, Math.min(255, minFinal));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    this.volumeLevelMax = Math.max(this.opacityMin, Math.min(255, maxFinal));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}</a:t>
            </a:r>
          </a:p>
          <a:p>
            <a:pPr>
              <a:spcAft>
                <a:spcPts val="200"/>
              </a:spcAft>
            </a:pPr>
            <a:endParaRPr lang="en-AU" sz="1400" b="1" dirty="0">
              <a:solidFill>
                <a:schemeClr val="accent6"/>
              </a:solidFill>
            </a:endParaRPr>
          </a:p>
          <a:p>
            <a:pPr>
              <a:spcAft>
                <a:spcPts val="200"/>
              </a:spcAft>
            </a:pPr>
            <a:r>
              <a:rPr lang="en-AU" sz="1400" b="1" dirty="0">
                <a:solidFill>
                  <a:schemeClr val="accent6"/>
                </a:solidFill>
              </a:rPr>
              <a:t>    // update volume view with current W/L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this.volumeView.updateLut(this.volumeLevelMin, this.volumeLevelMax, false);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    this.drawViewer(true);</a:t>
            </a:r>
          </a:p>
          <a:p>
            <a:pPr>
              <a:spcAft>
                <a:spcPts val="200"/>
              </a:spcAft>
            </a:pPr>
            <a:r>
              <a:rPr lang="en-AU" sz="1400" dirty="0"/>
              <a:t>};</a:t>
            </a:r>
          </a:p>
          <a:p>
            <a:pPr>
              <a:spcAft>
                <a:spcPts val="200"/>
              </a:spcAft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530582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E688-8A52-449B-8A59-726D646E3D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68401" cy="1261800"/>
          </a:xfrm>
        </p:spPr>
        <p:txBody>
          <a:bodyPr/>
          <a:lstStyle/>
          <a:p>
            <a:r>
              <a:rPr lang="en-AU" sz="3600" b="1" dirty="0"/>
              <a:t>Handling NPOT Textures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6AC0-46B8-4A06-B989-5EDFC713B75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4605" y="4353448"/>
            <a:ext cx="9400478" cy="26778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Handle Non-Power-Of-Two texture dimensions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Pad dimensions of allocated texture up to nearest POT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Offset and Scale the texture coordinates to account for the “gap”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Texture extents are 200/256 and 400/512 in X and Y i.e. (0.78, 0.78) instead of (1.0,1.0)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Use offset of (1.0 – 0.78)/2 to centre the texture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i="1" dirty="0">
                <a:solidFill>
                  <a:srgbClr val="FF0000"/>
                </a:solidFill>
              </a:rPr>
              <a:t>Update: Not needed as NPOT driver support has improved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A4DB1-914F-40BE-B9D5-58634459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7" y="1378061"/>
            <a:ext cx="4524922" cy="2573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CE1B1-441A-4D4F-AC12-DAA19A9E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86" y="1506446"/>
            <a:ext cx="3939881" cy="231668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14729D5-DA94-4FFA-8859-8835BFA0279F}"/>
              </a:ext>
            </a:extLst>
          </p:cNvPr>
          <p:cNvSpPr/>
          <p:nvPr/>
        </p:nvSpPr>
        <p:spPr>
          <a:xfrm>
            <a:off x="4789479" y="2664787"/>
            <a:ext cx="816664" cy="37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3893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C7F05-30F2-43FC-97F1-FD99B455CF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6549944" cy="1261800"/>
          </a:xfrm>
        </p:spPr>
        <p:txBody>
          <a:bodyPr/>
          <a:lstStyle/>
          <a:p>
            <a:r>
              <a:rPr lang="en-AU" sz="3600" b="1" dirty="0"/>
              <a:t>updateVolumeView()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3259F-BE8E-4A80-8286-E636669BE36A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6DC24-DE1B-42F3-ADED-78AFF4E4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0" y="1563119"/>
            <a:ext cx="9486892" cy="57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9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E688-8A52-449B-8A59-726D646E3D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68401" cy="1261800"/>
          </a:xfrm>
        </p:spPr>
        <p:txBody>
          <a:bodyPr/>
          <a:lstStyle/>
          <a:p>
            <a:r>
              <a:rPr lang="en-AU" sz="3600" b="1" dirty="0"/>
              <a:t>Handling Anisotropy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6AC0-46B8-4A06-B989-5EDFC713B75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9932" y="4650341"/>
            <a:ext cx="9400478" cy="27410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Handle different spatial dimensions along volume dimensions i.e. Width≠Height≠Depth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Texture coordinates always vary [0..1] across volume extents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Solution: apply 3D scaling in transformation matrix</a:t>
            </a:r>
          </a:p>
        </p:txBody>
      </p:sp>
      <p:pic>
        <p:nvPicPr>
          <p:cNvPr id="1026" name="Picture 2" descr="C:\Users\karthikb\AppData\Local\Temp\SNAGHTMLa925951.PNG">
            <a:extLst>
              <a:ext uri="{FF2B5EF4-FFF2-40B4-BE49-F238E27FC236}">
                <a16:creationId xmlns:a16="http://schemas.microsoft.com/office/drawing/2014/main" id="{AF34A4EC-970F-44C9-A4E7-2072842C4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81" y="1563120"/>
            <a:ext cx="5050288" cy="284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38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4579-050F-4507-B9D9-5A43DFC636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965087" cy="1017891"/>
          </a:xfrm>
        </p:spPr>
        <p:txBody>
          <a:bodyPr/>
          <a:lstStyle/>
          <a:p>
            <a:r>
              <a:rPr lang="en-AU" sz="3600" b="1" dirty="0"/>
              <a:t>Texture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2E2CB-4379-4A30-ADA8-D7E70965A1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466114"/>
            <a:ext cx="9402000" cy="9337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Compute relative scale in each dimension (anisotropy factors)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Scale the texture matrix by relative scale in each dimension (x,y,z)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E060A-AF65-4017-8852-2616F501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2764967"/>
            <a:ext cx="9118646" cy="321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256ED-AAA2-4397-9BC7-2D5BC96D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9" y="1563120"/>
            <a:ext cx="5416646" cy="80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6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E688-8A52-449B-8A59-726D646E3D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68401" cy="872055"/>
          </a:xfrm>
        </p:spPr>
        <p:txBody>
          <a:bodyPr/>
          <a:lstStyle/>
          <a:p>
            <a:r>
              <a:rPr lang="en-AU" sz="3600" b="1" dirty="0"/>
              <a:t>Handling Zoom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6AC0-46B8-4A06-B989-5EDFC713B75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9932" y="5040086"/>
            <a:ext cx="9681382" cy="23513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Alt + vertical mouse drag in volume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Handled in </a:t>
            </a:r>
            <a:r>
              <a:rPr lang="en-AU" sz="2400" b="1" dirty="0"/>
              <a:t>Viewer.mouseDown</a:t>
            </a:r>
            <a:r>
              <a:rPr lang="en-AU" sz="2400" dirty="0"/>
              <a:t>  and </a:t>
            </a:r>
            <a:r>
              <a:rPr lang="en-AU" sz="2400" b="1" dirty="0"/>
              <a:t>Viewer.mouseMove</a:t>
            </a:r>
            <a:r>
              <a:rPr lang="en-AU" sz="2400" dirty="0"/>
              <a:t> – mouse movement delta is used to update </a:t>
            </a:r>
            <a:r>
              <a:rPr lang="en-AU" sz="2400" b="1" dirty="0"/>
              <a:t>volumeView.zoom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b="1" dirty="0"/>
              <a:t>RapiscanVolume.updateView()</a:t>
            </a:r>
            <a:r>
              <a:rPr lang="en-AU" sz="2400" dirty="0"/>
              <a:t> applies the zoom factor to the projection matrix in call to </a:t>
            </a:r>
            <a:r>
              <a:rPr lang="en-AU" sz="2400" b="1" dirty="0"/>
              <a:t>mat4.ortho()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37F46-B4E4-4B50-9D46-483FEFF9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3" y="1401629"/>
            <a:ext cx="3425727" cy="3410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27E95-29CC-40AB-9239-2B72FEA1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938" y="1401629"/>
            <a:ext cx="3435921" cy="341020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7683800-4718-4035-917D-4005C90FB464}"/>
              </a:ext>
            </a:extLst>
          </p:cNvPr>
          <p:cNvSpPr/>
          <p:nvPr/>
        </p:nvSpPr>
        <p:spPr>
          <a:xfrm>
            <a:off x="4147474" y="2971800"/>
            <a:ext cx="1262726" cy="57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975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arthikb\AppData\Local\Temp\SNAGHTMLb06c4894.PNG">
            <a:extLst>
              <a:ext uri="{FF2B5EF4-FFF2-40B4-BE49-F238E27FC236}">
                <a16:creationId xmlns:a16="http://schemas.microsoft.com/office/drawing/2014/main" id="{31D0EF28-C6D4-4F14-A8E2-879E2AE9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1706137"/>
            <a:ext cx="9734550" cy="529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73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87C05-D7FD-413B-9C6A-DA3C67A20BF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16914" y="255567"/>
            <a:ext cx="6484629" cy="517320"/>
          </a:xfrm>
        </p:spPr>
        <p:txBody>
          <a:bodyPr/>
          <a:lstStyle/>
          <a:p>
            <a:r>
              <a:rPr lang="en-AU" sz="2400" b="1" dirty="0"/>
              <a:t>Viewer.mouseMove()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D1153F0-9BDB-440E-A81B-C1CEA9597271}"/>
              </a:ext>
            </a:extLst>
          </p:cNvPr>
          <p:cNvSpPr txBox="1">
            <a:spLocks/>
          </p:cNvSpPr>
          <p:nvPr/>
        </p:nvSpPr>
        <p:spPr>
          <a:xfrm>
            <a:off x="416914" y="5214257"/>
            <a:ext cx="6484629" cy="3701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343080" marR="0" lvl="0" indent="-343080" algn="l" rtl="0" hangingPunct="0">
              <a:lnSpc>
                <a:spcPct val="93000"/>
              </a:lnSpc>
              <a:spcBef>
                <a:spcPts val="0"/>
              </a:spcBef>
              <a:spcAft>
                <a:spcPts val="1417"/>
              </a:spcAft>
              <a:buNone/>
              <a:tabLst/>
              <a:defRPr lang="en-AU" sz="32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  <a:lvl2pPr marL="743040" marR="0" lvl="1" indent="-285840" algn="l" rtl="0" hangingPunct="0">
              <a:lnSpc>
                <a:spcPct val="93000"/>
              </a:lnSpc>
              <a:spcBef>
                <a:spcPts val="0"/>
              </a:spcBef>
              <a:spcAft>
                <a:spcPts val="1140"/>
              </a:spcAft>
              <a:buNone/>
              <a:tabLst/>
              <a:defRPr lang="en-GB" sz="2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None/>
              <a:tabLst/>
              <a:defRPr lang="en-GB" sz="2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5pPr>
            <a:lvl6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6pPr>
            <a:lvl7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7pPr>
            <a:lvl8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8pPr>
            <a:lvl9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9pPr>
          </a:lstStyle>
          <a:p>
            <a:r>
              <a:rPr lang="en-AU" sz="2400" b="1" dirty="0"/>
              <a:t>RapiscanVolume.updateView()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17BE9-0F16-46E9-AE64-7D33D7E9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772886"/>
            <a:ext cx="9516810" cy="3875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DFF02-8B6B-4FB9-8E9A-99228641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4" y="5691853"/>
            <a:ext cx="9550079" cy="16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6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E688-8A52-449B-8A59-726D646E3D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68401" cy="872055"/>
          </a:xfrm>
        </p:spPr>
        <p:txBody>
          <a:bodyPr/>
          <a:lstStyle/>
          <a:p>
            <a:r>
              <a:rPr lang="en-AU" sz="3600" b="1" dirty="0"/>
              <a:t>Handling Pan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6AC0-46B8-4A06-B989-5EDFC713B75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9932" y="5040086"/>
            <a:ext cx="9681382" cy="23513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Alt + Shift + mouse drag in volume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Handled in </a:t>
            </a:r>
            <a:r>
              <a:rPr lang="en-AU" sz="2400" b="1" dirty="0"/>
              <a:t>Viewer.mouseDown</a:t>
            </a:r>
            <a:r>
              <a:rPr lang="en-AU" sz="2400" dirty="0"/>
              <a:t>  and </a:t>
            </a:r>
            <a:r>
              <a:rPr lang="en-AU" sz="2400" b="1" dirty="0"/>
              <a:t>Viewer.mouseMove</a:t>
            </a:r>
            <a:r>
              <a:rPr lang="en-AU" sz="2400" dirty="0"/>
              <a:t> – mouse movement delta is used to update </a:t>
            </a:r>
            <a:r>
              <a:rPr lang="en-AU" sz="2400" b="1" dirty="0"/>
              <a:t>volumeView.panX/Y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b="1" dirty="0"/>
              <a:t>RapiscanVolume.updateView()</a:t>
            </a:r>
            <a:r>
              <a:rPr lang="en-AU" sz="2400" dirty="0"/>
              <a:t> applies the pan offset to the projection matrix in call to </a:t>
            </a:r>
            <a:r>
              <a:rPr lang="en-AU" sz="2400" b="1" dirty="0"/>
              <a:t>mat4.ortho()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683800-4718-4035-917D-4005C90FB464}"/>
              </a:ext>
            </a:extLst>
          </p:cNvPr>
          <p:cNvSpPr/>
          <p:nvPr/>
        </p:nvSpPr>
        <p:spPr>
          <a:xfrm>
            <a:off x="4147474" y="2971800"/>
            <a:ext cx="1262726" cy="57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9A8C9-769F-46E4-BB86-091F601E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3" y="1173375"/>
            <a:ext cx="3607793" cy="3618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CCAE2-D7E4-44E5-8B53-5C8E602F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939" y="1178487"/>
            <a:ext cx="3619064" cy="36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77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87C05-D7FD-413B-9C6A-DA3C67A20BF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16914" y="255567"/>
            <a:ext cx="6484629" cy="517320"/>
          </a:xfrm>
        </p:spPr>
        <p:txBody>
          <a:bodyPr/>
          <a:lstStyle/>
          <a:p>
            <a:r>
              <a:rPr lang="en-AU" sz="2400" b="1" dirty="0"/>
              <a:t>Viewer.mouseMove()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D1153F0-9BDB-440E-A81B-C1CEA9597271}"/>
              </a:ext>
            </a:extLst>
          </p:cNvPr>
          <p:cNvSpPr txBox="1">
            <a:spLocks/>
          </p:cNvSpPr>
          <p:nvPr/>
        </p:nvSpPr>
        <p:spPr>
          <a:xfrm>
            <a:off x="416914" y="5214257"/>
            <a:ext cx="6484629" cy="3701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343080" marR="0" lvl="0" indent="-343080" algn="l" rtl="0" hangingPunct="0">
              <a:lnSpc>
                <a:spcPct val="93000"/>
              </a:lnSpc>
              <a:spcBef>
                <a:spcPts val="0"/>
              </a:spcBef>
              <a:spcAft>
                <a:spcPts val="1417"/>
              </a:spcAft>
              <a:buNone/>
              <a:tabLst/>
              <a:defRPr lang="en-AU" sz="32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  <a:lvl2pPr marL="743040" marR="0" lvl="1" indent="-285840" algn="l" rtl="0" hangingPunct="0">
              <a:lnSpc>
                <a:spcPct val="93000"/>
              </a:lnSpc>
              <a:spcBef>
                <a:spcPts val="0"/>
              </a:spcBef>
              <a:spcAft>
                <a:spcPts val="1140"/>
              </a:spcAft>
              <a:buNone/>
              <a:tabLst/>
              <a:defRPr lang="en-GB" sz="2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2pPr>
            <a:lvl3pPr marL="1143000" marR="0" lvl="2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None/>
              <a:tabLst/>
              <a:defRPr lang="en-GB" sz="2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3pPr>
            <a:lvl4pPr marL="1600200" marR="0" lvl="3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4pPr>
            <a:lvl5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5pPr>
            <a:lvl6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6pPr>
            <a:lvl7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7pPr>
            <a:lvl8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8pPr>
            <a:lvl9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9"/>
              </a:spcAft>
              <a:buNone/>
              <a:tabLst/>
              <a:defRPr lang="en-GB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9pPr>
          </a:lstStyle>
          <a:p>
            <a:r>
              <a:rPr lang="en-AU" sz="2400" b="1" dirty="0"/>
              <a:t>RapiscanVolume.updateView()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12F49-3B43-40DF-B830-D639634F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0" y="5680966"/>
            <a:ext cx="9425347" cy="1645119"/>
          </a:xfrm>
          <a:prstGeom prst="rect">
            <a:avLst/>
          </a:prstGeom>
        </p:spPr>
      </p:pic>
      <p:pic>
        <p:nvPicPr>
          <p:cNvPr id="1026" name="Picture 2" descr="C:\Users\karthikb\AppData\Local\Temp\SNAGHTML1750cda.PNG">
            <a:extLst>
              <a:ext uri="{FF2B5EF4-FFF2-40B4-BE49-F238E27FC236}">
                <a16:creationId xmlns:a16="http://schemas.microsoft.com/office/drawing/2014/main" id="{D8976C95-B763-4BF3-8773-A271757B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83" y="772887"/>
            <a:ext cx="9510857" cy="40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797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3570-4B97-49B4-949C-BE15F20960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867115" cy="1261800"/>
          </a:xfrm>
        </p:spPr>
        <p:txBody>
          <a:bodyPr/>
          <a:lstStyle/>
          <a:p>
            <a:r>
              <a:rPr lang="en-AU" sz="3600" b="1" dirty="0"/>
              <a:t>2D MPR Slices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0874-A817-41DA-B693-FE94749AE4F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1563120"/>
            <a:ext cx="9072000" cy="56758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Handled in </a:t>
            </a:r>
            <a:r>
              <a:rPr lang="en-AU" sz="2800" b="1" dirty="0"/>
              <a:t>papaya.viewer.ScreenSlice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ScreenSlice.updateSlice() </a:t>
            </a:r>
            <a:r>
              <a:rPr lang="en-AU" sz="2800" dirty="0"/>
              <a:t>computes the MPR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Determines current “slice”, based on view and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Depending on MPR view, slice plane can be: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400" dirty="0"/>
              <a:t>Axial – XY plane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400" dirty="0"/>
              <a:t>Coronal – XZ plane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400" dirty="0"/>
              <a:t>Sagittal – YZ plane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Loop over XY / XZ / YZ volume indices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Sample volume data using </a:t>
            </a:r>
            <a:r>
              <a:rPr lang="en-AU" sz="2800" b="1" dirty="0"/>
              <a:t>Volume.getVoxelAtCoordinate</a:t>
            </a:r>
            <a:r>
              <a:rPr lang="en-AU" sz="2800" dirty="0"/>
              <a:t>(i,j,k)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3212157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55A3-6B2F-4B3B-83A4-B896A5D8B7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8150144" cy="1037623"/>
          </a:xfrm>
        </p:spPr>
        <p:txBody>
          <a:bodyPr/>
          <a:lstStyle/>
          <a:p>
            <a:r>
              <a:rPr lang="en-AU" sz="4000" b="1" dirty="0"/>
              <a:t>RGB MPR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CB26D-70E5-4F4E-A47D-3AB2608A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242755"/>
            <a:ext cx="9215336" cy="48097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1D32B5-CB84-4971-A94D-1D77ABC483A7}"/>
              </a:ext>
            </a:extLst>
          </p:cNvPr>
          <p:cNvSpPr txBox="1">
            <a:spLocks/>
          </p:cNvSpPr>
          <p:nvPr/>
        </p:nvSpPr>
        <p:spPr>
          <a:xfrm>
            <a:off x="188313" y="6444343"/>
            <a:ext cx="8150144" cy="6422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r>
              <a:rPr lang="en-AU" sz="2400" b="1" dirty="0"/>
              <a:t>No lookup – unpack RGB from 24-bit integer</a:t>
            </a:r>
          </a:p>
        </p:txBody>
      </p:sp>
    </p:spTree>
    <p:extLst>
      <p:ext uri="{BB962C8B-B14F-4D97-AF65-F5344CB8AC3E}">
        <p14:creationId xmlns:p14="http://schemas.microsoft.com/office/powerpoint/2010/main" val="6831374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55A3-6B2F-4B3B-83A4-B896A5D8B7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388144" cy="1146480"/>
          </a:xfrm>
        </p:spPr>
        <p:txBody>
          <a:bodyPr/>
          <a:lstStyle/>
          <a:p>
            <a:r>
              <a:rPr lang="en-AU" sz="4000" b="1" dirty="0"/>
              <a:t>Grayscale MPR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51784-9554-4883-8BA6-81C546AF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563120"/>
            <a:ext cx="9271372" cy="3413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C83DF-16E2-4E2D-93FD-0562B8F9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6238260"/>
            <a:ext cx="9469323" cy="10769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74277E-FD55-4545-BC7C-71C12174A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5501958"/>
            <a:ext cx="5537572" cy="615814"/>
          </a:xfrm>
        </p:spPr>
        <p:txBody>
          <a:bodyPr/>
          <a:lstStyle/>
          <a:p>
            <a:pPr algn="l"/>
            <a:r>
              <a:rPr lang="en-AU" sz="2400" b="1" dirty="0"/>
              <a:t>Look up RGBA value from color table</a:t>
            </a:r>
          </a:p>
        </p:txBody>
      </p:sp>
    </p:spTree>
    <p:extLst>
      <p:ext uri="{BB962C8B-B14F-4D97-AF65-F5344CB8AC3E}">
        <p14:creationId xmlns:p14="http://schemas.microsoft.com/office/powerpoint/2010/main" val="1800772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70200" y="2990880"/>
            <a:ext cx="2773440" cy="10224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6336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</a:tabLst>
            </a:pPr>
            <a:r>
              <a:rPr lang="en-US" sz="7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919764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0918-C576-40B8-98BB-3E7455C234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671172" cy="1261800"/>
          </a:xfrm>
        </p:spPr>
        <p:txBody>
          <a:bodyPr/>
          <a:lstStyle/>
          <a:p>
            <a:r>
              <a:rPr lang="en-AU" sz="3600" b="1" dirty="0"/>
              <a:t>BIO 3D Viewer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2DAA1-3DC4-448D-822D-16A871E0316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2696" y="6501050"/>
            <a:ext cx="9069480" cy="8680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Websocket-based stream instead of DICOS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See Git repository for current code snapshot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9ADA3-806F-4579-8054-04F57899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9" y="1733868"/>
            <a:ext cx="8171437" cy="45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741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0918-C576-40B8-98BB-3E7455C234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671172" cy="1261800"/>
          </a:xfrm>
        </p:spPr>
        <p:txBody>
          <a:bodyPr/>
          <a:lstStyle/>
          <a:p>
            <a:r>
              <a:rPr lang="en-AU" sz="3600" b="1" dirty="0"/>
              <a:t>BIO 3D Viewer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2DAA1-3DC4-448D-822D-16A871E03167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Javascript/WebGL viewer receives streaming input not from DICOS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3D volume chunks stream on websocket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2D dual-view scrolling image chunks stream on websocket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By default dual-view scrolling image view is 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Volume is loaded once all chunks are received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Inset preview thumbnail is displayed once volume is loaded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036125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AF2C7E-8BD3-491A-B4E3-B74985EC6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523"/>
            <a:ext cx="10047907" cy="51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5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0915ED-234E-48CA-A34F-749F3723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1" y="499434"/>
            <a:ext cx="5235956" cy="66718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14D22B4-2766-49EA-A884-563C782542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68460" y="1906859"/>
            <a:ext cx="3388495" cy="4438184"/>
          </a:xfrm>
        </p:spPr>
        <p:txBody>
          <a:bodyPr/>
          <a:lstStyle/>
          <a:p>
            <a:r>
              <a:rPr lang="en-AU" sz="3600" b="1" dirty="0"/>
              <a:t>Image Series</a:t>
            </a:r>
          </a:p>
        </p:txBody>
      </p:sp>
    </p:spTree>
    <p:extLst>
      <p:ext uri="{BB962C8B-B14F-4D97-AF65-F5344CB8AC3E}">
        <p14:creationId xmlns:p14="http://schemas.microsoft.com/office/powerpoint/2010/main" val="16121474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0918-C576-40B8-98BB-3E7455C234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671172" cy="1261800"/>
          </a:xfrm>
        </p:spPr>
        <p:txBody>
          <a:bodyPr/>
          <a:lstStyle/>
          <a:p>
            <a:r>
              <a:rPr lang="en-AU" sz="3600" b="1" dirty="0"/>
              <a:t>Key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2DAA1-3DC4-448D-822D-16A871E0316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0" y="1768319"/>
            <a:ext cx="9069480" cy="5396155"/>
          </a:xfrm>
        </p:spPr>
        <p:txBody>
          <a:bodyPr/>
          <a:lstStyle/>
          <a:p>
            <a:pPr marL="0" indent="0"/>
            <a:r>
              <a:rPr lang="en-AU" dirty="0"/>
              <a:t>RapiscanVolume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onLoadChunk()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onDualViewUpdate()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 err="1"/>
              <a:t>onVolumeChunkUpdateMultiThreaded</a:t>
            </a:r>
            <a:r>
              <a:rPr lang="en-AU" sz="2400" dirty="0"/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loadPapayaVolume()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onUserEvent()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onUserQuery()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drawScene()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renderVolume() / renderImage()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drawBoxOverlay()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14744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0918-C576-40B8-98BB-3E7455C234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671172" cy="1261800"/>
          </a:xfrm>
        </p:spPr>
        <p:txBody>
          <a:bodyPr/>
          <a:lstStyle/>
          <a:p>
            <a:r>
              <a:rPr lang="en-AU" sz="3600" b="1" dirty="0"/>
              <a:t>Dual-View Image Scrolling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2DAA1-3DC4-448D-822D-16A871E03167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Javascript/WebGL viewer receives streaming input instead of DICOS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3D volume chunks stream on websocket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2D dual-view scrolling image chunks stream on websocket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By default dual-view scrolling image view is 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Volume is loaded once all chunks are received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Inset preview thumbnail is displayed once volume is loaded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80911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0918-C576-40B8-98BB-3E7455C234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6771008" cy="1261800"/>
          </a:xfrm>
        </p:spPr>
        <p:txBody>
          <a:bodyPr/>
          <a:lstStyle/>
          <a:p>
            <a:r>
              <a:rPr lang="en-AU" sz="3600" b="1" dirty="0"/>
              <a:t>2D Scrolling Image Display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2DAA1-3DC4-448D-822D-16A871E03167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initImageShaders</a:t>
            </a:r>
            <a:r>
              <a:rPr lang="en-AU" sz="2800" dirty="0"/>
              <a:t>(): load 2D shaders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err="1"/>
              <a:t>onDualViewUpdate</a:t>
            </a:r>
            <a:r>
              <a:rPr lang="en-AU" sz="2800" dirty="0"/>
              <a:t>(): </a:t>
            </a:r>
            <a:r>
              <a:rPr lang="en-US" sz="2800" dirty="0"/>
              <a:t>handle incoming dual-view chunk - add it to the queue for processing</a:t>
            </a: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 err="1"/>
              <a:t>updateDualViewTexture</a:t>
            </a:r>
            <a:r>
              <a:rPr lang="en-AU" sz="2800" dirty="0"/>
              <a:t>(): </a:t>
            </a:r>
            <a:r>
              <a:rPr lang="en-US" sz="2800" dirty="0"/>
              <a:t>update dual-view textured image based on new incoming image data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bindDualViewImage</a:t>
            </a:r>
            <a:r>
              <a:rPr lang="en-AU" sz="2800" dirty="0"/>
              <a:t>(): </a:t>
            </a:r>
            <a:r>
              <a:rPr lang="en-US" sz="2800" dirty="0"/>
              <a:t>create dual view image 2D texture and rectangle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renderImage</a:t>
            </a:r>
            <a:r>
              <a:rPr lang="en-AU" sz="2800" dirty="0"/>
              <a:t>(): draw 2D textured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startScrollTimer</a:t>
            </a:r>
            <a:r>
              <a:rPr lang="en-AU" sz="2800" dirty="0"/>
              <a:t>: scrolls the dual-view image by refreshing at regular intervals</a:t>
            </a:r>
          </a:p>
          <a:p>
            <a:pPr marL="0" indent="0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6108650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034812"/>
            <a:ext cx="9843426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// timer is used to scroll the dual-view images</a:t>
            </a:r>
          </a:p>
          <a:p>
            <a:r>
              <a:rPr lang="en-AU" sz="2000" dirty="0"/>
              <a:t>var timer = [false, false];</a:t>
            </a:r>
          </a:p>
          <a:p>
            <a:r>
              <a:rPr lang="en-AU" sz="2000" dirty="0"/>
              <a:t>var </a:t>
            </a:r>
            <a:r>
              <a:rPr lang="en-AU" sz="2000" dirty="0" err="1"/>
              <a:t>timerVar</a:t>
            </a:r>
            <a:r>
              <a:rPr lang="en-AU" sz="2000" dirty="0"/>
              <a:t> = [null, null];</a:t>
            </a:r>
          </a:p>
          <a:p>
            <a:r>
              <a:rPr lang="en-US" sz="2000" dirty="0"/>
              <a:t>var </a:t>
            </a:r>
            <a:r>
              <a:rPr lang="en-US" sz="2000" dirty="0" err="1"/>
              <a:t>startScrollTimer</a:t>
            </a:r>
            <a:r>
              <a:rPr lang="en-US" sz="2000" dirty="0"/>
              <a:t> = function (that, view) {</a:t>
            </a:r>
          </a:p>
          <a:p>
            <a:r>
              <a:rPr lang="en-AU" sz="2000" dirty="0"/>
              <a:t>    </a:t>
            </a:r>
            <a:r>
              <a:rPr lang="en-AU" sz="2000" dirty="0" err="1"/>
              <a:t>timerVar</a:t>
            </a:r>
            <a:r>
              <a:rPr lang="en-AU" sz="2000" dirty="0"/>
              <a:t>[view] = </a:t>
            </a:r>
            <a:r>
              <a:rPr lang="en-AU" sz="2000" dirty="0" err="1"/>
              <a:t>setInterval</a:t>
            </a:r>
            <a:r>
              <a:rPr lang="en-AU" sz="2000" dirty="0"/>
              <a:t>(function () {</a:t>
            </a:r>
          </a:p>
          <a:p>
            <a:r>
              <a:rPr lang="en-US" sz="2000" dirty="0"/>
              <a:t>        if (</a:t>
            </a:r>
            <a:r>
              <a:rPr lang="en-US" sz="2000" dirty="0" err="1"/>
              <a:t>that.volumeViewType</a:t>
            </a:r>
            <a:r>
              <a:rPr lang="en-US" sz="2000" dirty="0"/>
              <a:t> !== papaya.viewer.Viewer.VOLUME_VIEW_3D) {</a:t>
            </a:r>
          </a:p>
          <a:p>
            <a:r>
              <a:rPr lang="en-AU" sz="2000" dirty="0"/>
              <a:t>            </a:t>
            </a:r>
            <a:r>
              <a:rPr lang="en-AU" sz="2000" dirty="0" err="1"/>
              <a:t>that.viewer.drawViewer</a:t>
            </a:r>
            <a:r>
              <a:rPr lang="en-AU" sz="2000" dirty="0"/>
              <a:t>();</a:t>
            </a:r>
          </a:p>
          <a:p>
            <a:r>
              <a:rPr lang="en-AU" sz="2000" dirty="0"/>
              <a:t>        }</a:t>
            </a:r>
          </a:p>
          <a:p>
            <a:r>
              <a:rPr lang="en-AU" sz="2000" dirty="0"/>
              <a:t>    }, </a:t>
            </a:r>
            <a:r>
              <a:rPr lang="en-AU" sz="2000" dirty="0" err="1"/>
              <a:t>that.scrollInterval</a:t>
            </a:r>
            <a:r>
              <a:rPr lang="en-AU" sz="2000" dirty="0"/>
              <a:t>);</a:t>
            </a:r>
          </a:p>
          <a:p>
            <a:r>
              <a:rPr lang="en-AU" sz="2000" dirty="0"/>
              <a:t>}</a:t>
            </a:r>
          </a:p>
          <a:p>
            <a:endParaRPr lang="en-AU" sz="2000" dirty="0"/>
          </a:p>
          <a:p>
            <a:r>
              <a:rPr lang="en-US" sz="2000" dirty="0">
                <a:solidFill>
                  <a:schemeClr val="accent6"/>
                </a:solidFill>
              </a:rPr>
              <a:t>// process queued dual-view chunks to update scrolling image at regular intervals</a:t>
            </a:r>
          </a:p>
          <a:p>
            <a:r>
              <a:rPr lang="en-AU" sz="2000" dirty="0" err="1"/>
              <a:t>papaya.viewer.RapiscanVolume.prototype.processQueuedChunks</a:t>
            </a:r>
            <a:r>
              <a:rPr lang="en-AU" sz="2000" dirty="0"/>
              <a:t> = function (view) {</a:t>
            </a:r>
          </a:p>
          <a:p>
            <a:r>
              <a:rPr lang="en-US" sz="2000" dirty="0"/>
              <a:t>    if (!timer[view] &amp;&amp; </a:t>
            </a:r>
            <a:r>
              <a:rPr lang="en-US" sz="2000" dirty="0" err="1"/>
              <a:t>queuedDualViewChunks</a:t>
            </a:r>
            <a:r>
              <a:rPr lang="en-US" sz="2000" dirty="0"/>
              <a:t>[view].length &gt; 0) {</a:t>
            </a:r>
          </a:p>
          <a:p>
            <a:r>
              <a:rPr lang="en-AU" sz="2000" dirty="0"/>
              <a:t>        timer[view] = true;</a:t>
            </a:r>
          </a:p>
          <a:p>
            <a:r>
              <a:rPr lang="en-AU" sz="2000" dirty="0"/>
              <a:t>        var that = this;</a:t>
            </a:r>
          </a:p>
          <a:p>
            <a:r>
              <a:rPr lang="en-AU" sz="2000" dirty="0"/>
              <a:t>        </a:t>
            </a:r>
            <a:r>
              <a:rPr lang="en-AU" sz="2000" dirty="0" err="1"/>
              <a:t>setTimeout</a:t>
            </a:r>
            <a:r>
              <a:rPr lang="en-AU" sz="2000" dirty="0"/>
              <a:t>(function () {</a:t>
            </a:r>
          </a:p>
          <a:p>
            <a:r>
              <a:rPr lang="en-AU" sz="2000" dirty="0"/>
              <a:t>            </a:t>
            </a:r>
            <a:r>
              <a:rPr lang="en-AU" sz="2000" dirty="0" err="1"/>
              <a:t>startScrollTimer</a:t>
            </a:r>
            <a:r>
              <a:rPr lang="en-AU" sz="2000" dirty="0"/>
              <a:t>(that, view);</a:t>
            </a:r>
          </a:p>
          <a:p>
            <a:r>
              <a:rPr lang="en-AU" sz="2000" dirty="0"/>
              <a:t>        }, 100);</a:t>
            </a:r>
          </a:p>
          <a:p>
            <a:r>
              <a:rPr lang="en-AU" sz="2000" dirty="0"/>
              <a:t>    }</a:t>
            </a:r>
          </a:p>
          <a:p>
            <a:r>
              <a:rPr lang="en-AU" sz="2000" dirty="0"/>
              <a:t>}</a:t>
            </a:r>
            <a:endParaRPr lang="en-AU" sz="24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2D Image Streaming</a:t>
            </a:r>
          </a:p>
        </p:txBody>
      </p:sp>
    </p:spTree>
    <p:extLst>
      <p:ext uri="{BB962C8B-B14F-4D97-AF65-F5344CB8AC3E}">
        <p14:creationId xmlns:p14="http://schemas.microsoft.com/office/powerpoint/2010/main" val="3249076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118599" y="203024"/>
            <a:ext cx="984342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// handle incoming dual-view chunk - add it to the queue for processing</a:t>
            </a:r>
          </a:p>
          <a:p>
            <a:r>
              <a:rPr lang="en-AU" b="1" dirty="0" err="1"/>
              <a:t>onDualViewUpdate</a:t>
            </a:r>
            <a:r>
              <a:rPr lang="en-AU" b="1" dirty="0"/>
              <a:t> </a:t>
            </a:r>
            <a:r>
              <a:rPr lang="en-AU" dirty="0"/>
              <a:t>= function (view, </a:t>
            </a:r>
            <a:r>
              <a:rPr lang="en-AU" dirty="0" err="1"/>
              <a:t>chunkIndex</a:t>
            </a:r>
            <a:r>
              <a:rPr lang="en-AU" dirty="0"/>
              <a:t>, cols, </a:t>
            </a:r>
            <a:r>
              <a:rPr lang="en-AU" dirty="0" err="1"/>
              <a:t>chunkRows</a:t>
            </a:r>
            <a:r>
              <a:rPr lang="en-AU" dirty="0"/>
              <a:t>, pixels) {</a:t>
            </a:r>
          </a:p>
          <a:p>
            <a:r>
              <a:rPr lang="en-AU" dirty="0"/>
              <a:t>    </a:t>
            </a:r>
            <a:r>
              <a:rPr lang="en-AU" dirty="0" err="1"/>
              <a:t>queuedDualViewChunks</a:t>
            </a:r>
            <a:r>
              <a:rPr lang="en-AU" dirty="0"/>
              <a:t>[view].push({ data: pixels, rows: </a:t>
            </a:r>
            <a:r>
              <a:rPr lang="en-AU" dirty="0" err="1"/>
              <a:t>chunkRows</a:t>
            </a:r>
            <a:r>
              <a:rPr lang="en-AU" dirty="0"/>
              <a:t> });</a:t>
            </a:r>
          </a:p>
          <a:p>
            <a:r>
              <a:rPr lang="en-AU" dirty="0"/>
              <a:t>    if (</a:t>
            </a:r>
            <a:r>
              <a:rPr lang="en-AU" dirty="0" err="1"/>
              <a:t>chunkIndex</a:t>
            </a:r>
            <a:r>
              <a:rPr lang="en-AU" dirty="0"/>
              <a:t> == 0) {</a:t>
            </a:r>
          </a:p>
          <a:p>
            <a:r>
              <a:rPr lang="en-US" dirty="0"/>
              <a:t>        </a:t>
            </a:r>
            <a:r>
              <a:rPr lang="en-US" dirty="0" err="1"/>
              <a:t>this.dualViewRows</a:t>
            </a:r>
            <a:r>
              <a:rPr lang="en-US" dirty="0"/>
              <a:t>[view] = </a:t>
            </a:r>
            <a:r>
              <a:rPr lang="en-US" dirty="0" err="1"/>
              <a:t>this.dualViewColumns</a:t>
            </a:r>
            <a:r>
              <a:rPr lang="en-US" dirty="0"/>
              <a:t>[view] = cols;</a:t>
            </a:r>
          </a:p>
          <a:p>
            <a:r>
              <a:rPr lang="en-AU" dirty="0"/>
              <a:t>        </a:t>
            </a:r>
            <a:r>
              <a:rPr lang="en-AU" dirty="0" err="1"/>
              <a:t>this.currentChunkSlice</a:t>
            </a:r>
            <a:r>
              <a:rPr lang="en-AU" dirty="0"/>
              <a:t> = [0, 0];</a:t>
            </a:r>
          </a:p>
          <a:p>
            <a:r>
              <a:rPr lang="en-AU" dirty="0"/>
              <a:t>        </a:t>
            </a:r>
            <a:r>
              <a:rPr lang="en-AU" dirty="0" err="1"/>
              <a:t>this.dualViewImageTexture</a:t>
            </a:r>
            <a:r>
              <a:rPr lang="en-AU" dirty="0"/>
              <a:t> = [null, null];</a:t>
            </a:r>
          </a:p>
          <a:p>
            <a:endParaRPr lang="en-AU" dirty="0"/>
          </a:p>
          <a:p>
            <a:r>
              <a:rPr lang="en-AU" dirty="0"/>
              <a:t>        if (!</a:t>
            </a:r>
            <a:r>
              <a:rPr lang="en-AU" dirty="0" err="1"/>
              <a:t>this.initialized</a:t>
            </a:r>
            <a:r>
              <a:rPr lang="en-AU" dirty="0"/>
              <a:t>) {</a:t>
            </a:r>
          </a:p>
          <a:p>
            <a:r>
              <a:rPr lang="en-AU" dirty="0"/>
              <a:t>            </a:t>
            </a:r>
            <a:r>
              <a:rPr lang="en-AU" dirty="0" err="1"/>
              <a:t>this.isVolumeReceived</a:t>
            </a:r>
            <a:r>
              <a:rPr lang="en-AU" dirty="0"/>
              <a:t> = false;</a:t>
            </a:r>
          </a:p>
          <a:p>
            <a:r>
              <a:rPr lang="en-AU" dirty="0"/>
              <a:t>            </a:t>
            </a:r>
            <a:r>
              <a:rPr lang="en-AU" dirty="0" err="1"/>
              <a:t>this.volume</a:t>
            </a:r>
            <a:r>
              <a:rPr lang="en-AU" dirty="0"/>
              <a:t> = new </a:t>
            </a:r>
            <a:r>
              <a:rPr lang="en-AU" dirty="0" err="1"/>
              <a:t>papaya.volume.Volume</a:t>
            </a:r>
            <a:r>
              <a:rPr lang="en-AU" dirty="0"/>
              <a:t>(</a:t>
            </a:r>
            <a:r>
              <a:rPr lang="en-AU" dirty="0" err="1"/>
              <a:t>this.viewer.container.display</a:t>
            </a:r>
            <a:r>
              <a:rPr lang="en-AU" dirty="0"/>
              <a:t>, </a:t>
            </a:r>
            <a:r>
              <a:rPr lang="en-AU" dirty="0" err="1"/>
              <a:t>this.viewer</a:t>
            </a:r>
            <a:r>
              <a:rPr lang="en-AU" dirty="0"/>
              <a:t>, 			</a:t>
            </a:r>
            <a:r>
              <a:rPr lang="en-AU" dirty="0" err="1"/>
              <a:t>this.viewer.container.params</a:t>
            </a:r>
            <a:r>
              <a:rPr lang="en-AU" dirty="0"/>
              <a:t>);</a:t>
            </a:r>
          </a:p>
          <a:p>
            <a:r>
              <a:rPr lang="en-AU" dirty="0"/>
              <a:t>            if (</a:t>
            </a:r>
            <a:r>
              <a:rPr lang="en-AU" dirty="0" err="1"/>
              <a:t>this.volumeTexture</a:t>
            </a:r>
            <a:r>
              <a:rPr lang="en-AU" dirty="0"/>
              <a:t> !== null) </a:t>
            </a:r>
            <a:r>
              <a:rPr lang="en-AU" dirty="0" err="1"/>
              <a:t>this.releaseVolume</a:t>
            </a:r>
            <a:r>
              <a:rPr lang="en-AU" dirty="0"/>
              <a:t>(</a:t>
            </a:r>
            <a:r>
              <a:rPr lang="en-AU" dirty="0" err="1"/>
              <a:t>this.context</a:t>
            </a:r>
            <a:r>
              <a:rPr lang="en-AU" dirty="0"/>
              <a:t>);          </a:t>
            </a:r>
          </a:p>
          <a:p>
            <a:r>
              <a:rPr lang="en-AU" dirty="0"/>
              <a:t>            </a:t>
            </a:r>
            <a:r>
              <a:rPr lang="en-AU" dirty="0" err="1"/>
              <a:t>this.voxelBytes</a:t>
            </a:r>
            <a:r>
              <a:rPr lang="en-AU" dirty="0"/>
              <a:t> = 2;</a:t>
            </a:r>
          </a:p>
          <a:p>
            <a:r>
              <a:rPr lang="en-US" dirty="0"/>
              <a:t>            </a:t>
            </a:r>
            <a:r>
              <a:rPr lang="en-US" dirty="0" err="1"/>
              <a:t>this.xDim</a:t>
            </a:r>
            <a:r>
              <a:rPr lang="en-US" dirty="0"/>
              <a:t> = </a:t>
            </a:r>
            <a:r>
              <a:rPr lang="en-US" dirty="0" err="1"/>
              <a:t>this.volume.xDim</a:t>
            </a:r>
            <a:r>
              <a:rPr lang="en-US" dirty="0"/>
              <a:t> = 16;</a:t>
            </a:r>
          </a:p>
          <a:p>
            <a:r>
              <a:rPr lang="en-US" dirty="0"/>
              <a:t>            </a:t>
            </a:r>
            <a:r>
              <a:rPr lang="en-US" dirty="0" err="1"/>
              <a:t>this.yDim</a:t>
            </a:r>
            <a:r>
              <a:rPr lang="en-US" dirty="0"/>
              <a:t> = </a:t>
            </a:r>
            <a:r>
              <a:rPr lang="en-US" dirty="0" err="1"/>
              <a:t>this.volume.yDim</a:t>
            </a:r>
            <a:r>
              <a:rPr lang="en-US" dirty="0"/>
              <a:t> = 16;</a:t>
            </a:r>
          </a:p>
          <a:p>
            <a:r>
              <a:rPr lang="en-US" dirty="0"/>
              <a:t>            </a:t>
            </a:r>
            <a:r>
              <a:rPr lang="en-US" dirty="0" err="1"/>
              <a:t>this.zDim</a:t>
            </a:r>
            <a:r>
              <a:rPr lang="en-US" dirty="0"/>
              <a:t> = </a:t>
            </a:r>
            <a:r>
              <a:rPr lang="en-US" dirty="0" err="1"/>
              <a:t>this.volume.zDim</a:t>
            </a:r>
            <a:r>
              <a:rPr lang="en-US" dirty="0"/>
              <a:t> = 16;</a:t>
            </a:r>
          </a:p>
          <a:p>
            <a:r>
              <a:rPr lang="en-AU" dirty="0"/>
              <a:t>            </a:t>
            </a:r>
            <a:r>
              <a:rPr lang="en-AU" dirty="0" err="1"/>
              <a:t>this.chunkedVolumeSliceCount</a:t>
            </a:r>
            <a:r>
              <a:rPr lang="en-AU" dirty="0"/>
              <a:t> = 0;</a:t>
            </a:r>
          </a:p>
          <a:p>
            <a:r>
              <a:rPr lang="en-US" dirty="0"/>
              <a:t>            </a:t>
            </a:r>
            <a:r>
              <a:rPr lang="en-US" dirty="0" err="1"/>
              <a:t>this.viewer.volume</a:t>
            </a:r>
            <a:r>
              <a:rPr lang="en-US" dirty="0"/>
              <a:t> = </a:t>
            </a:r>
            <a:r>
              <a:rPr lang="en-US" dirty="0" err="1"/>
              <a:t>this.volume</a:t>
            </a:r>
            <a:r>
              <a:rPr lang="en-US" dirty="0"/>
              <a:t>;</a:t>
            </a:r>
          </a:p>
          <a:p>
            <a:r>
              <a:rPr lang="en-AU" dirty="0"/>
              <a:t>            </a:t>
            </a:r>
            <a:r>
              <a:rPr lang="en-AU" dirty="0" err="1"/>
              <a:t>this.viewer.initializeViewer</a:t>
            </a:r>
            <a:r>
              <a:rPr lang="en-AU" dirty="0"/>
              <a:t>();</a:t>
            </a:r>
          </a:p>
          <a:p>
            <a:r>
              <a:rPr lang="en-AU" dirty="0"/>
              <a:t>        }</a:t>
            </a:r>
          </a:p>
          <a:p>
            <a:r>
              <a:rPr lang="en-AU" dirty="0"/>
              <a:t>    }</a:t>
            </a:r>
          </a:p>
          <a:p>
            <a:r>
              <a:rPr lang="en-AU" dirty="0"/>
              <a:t>    if (</a:t>
            </a:r>
            <a:r>
              <a:rPr lang="en-AU" dirty="0" err="1"/>
              <a:t>chunkIndex</a:t>
            </a:r>
            <a:r>
              <a:rPr lang="en-AU" dirty="0"/>
              <a:t> &gt; 2) {</a:t>
            </a:r>
          </a:p>
          <a:p>
            <a:r>
              <a:rPr lang="en-AU" dirty="0"/>
              <a:t>        </a:t>
            </a:r>
            <a:r>
              <a:rPr lang="en-AU" dirty="0" err="1"/>
              <a:t>this.processQueuedChunks</a:t>
            </a:r>
            <a:r>
              <a:rPr lang="en-AU" dirty="0"/>
              <a:t>(view);</a:t>
            </a:r>
          </a:p>
          <a:p>
            <a:r>
              <a:rPr lang="en-AU" dirty="0"/>
              <a:t>    }</a:t>
            </a:r>
          </a:p>
          <a:p>
            <a:r>
              <a:rPr lang="en-AU" dirty="0"/>
              <a:t>}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47998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311498" y="1562013"/>
            <a:ext cx="1008143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uniform mat4 uPMatrix;</a:t>
            </a:r>
          </a:p>
          <a:p>
            <a:r>
              <a:rPr lang="en-AU" sz="2800" dirty="0">
                <a:solidFill>
                  <a:srgbClr val="FF0000"/>
                </a:solidFill>
              </a:rPr>
              <a:t>uniform float uScrollOffset;</a:t>
            </a:r>
          </a:p>
          <a:p>
            <a:endParaRPr lang="en-AU" sz="2800" dirty="0">
              <a:solidFill>
                <a:srgbClr val="FF0000"/>
              </a:solidFill>
            </a:endParaRPr>
          </a:p>
          <a:p>
            <a:r>
              <a:rPr lang="en-AU" sz="2800" dirty="0">
                <a:solidFill>
                  <a:srgbClr val="FF0000"/>
                </a:solidFill>
              </a:rPr>
              <a:t>in vec3 aVertexPosition;</a:t>
            </a:r>
          </a:p>
          <a:p>
            <a:r>
              <a:rPr lang="en-AU" sz="2800" dirty="0">
                <a:solidFill>
                  <a:srgbClr val="FF0000"/>
                </a:solidFill>
              </a:rPr>
              <a:t>in vec2 aVertexTexCoord;</a:t>
            </a:r>
          </a:p>
          <a:p>
            <a:endParaRPr lang="en-AU" sz="2800" dirty="0">
              <a:solidFill>
                <a:srgbClr val="FF0000"/>
              </a:solidFill>
            </a:endParaRPr>
          </a:p>
          <a:p>
            <a:r>
              <a:rPr lang="en-AU" sz="2800" dirty="0">
                <a:solidFill>
                  <a:srgbClr val="FF0000"/>
                </a:solidFill>
              </a:rPr>
              <a:t>out vec2 vVertexTexCoord;</a:t>
            </a:r>
          </a:p>
          <a:p>
            <a:endParaRPr lang="en-AU" sz="2800" dirty="0">
              <a:solidFill>
                <a:srgbClr val="FF0000"/>
              </a:solidFill>
            </a:endParaRPr>
          </a:p>
          <a:p>
            <a:r>
              <a:rPr lang="en-AU" sz="2800" dirty="0">
                <a:solidFill>
                  <a:srgbClr val="FF0000"/>
                </a:solidFill>
              </a:rPr>
              <a:t>void main(void) {</a:t>
            </a:r>
          </a:p>
          <a:p>
            <a:r>
              <a:rPr lang="en-AU" sz="2800" dirty="0">
                <a:solidFill>
                  <a:srgbClr val="FF0000"/>
                </a:solidFill>
              </a:rPr>
              <a:t>   vVertexTexCoord = aVertexTexCoord + vec2(0.0, uScrollOffset);</a:t>
            </a:r>
          </a:p>
          <a:p>
            <a:r>
              <a:rPr lang="fr-FR" sz="2800" dirty="0">
                <a:solidFill>
                  <a:srgbClr val="FF0000"/>
                </a:solidFill>
              </a:rPr>
              <a:t>   gl_Position = uPMatrix * vec4(aVertexPosition, 1.0);</a:t>
            </a:r>
          </a:p>
          <a:p>
            <a:r>
              <a:rPr lang="en-AU" sz="2800" dirty="0">
                <a:solidFill>
                  <a:srgbClr val="FF0000"/>
                </a:solidFill>
              </a:rPr>
              <a:t>}</a:t>
            </a:r>
          </a:p>
          <a:p>
            <a:endParaRPr lang="en-AU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512956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Vertex Shader</a:t>
            </a:r>
          </a:p>
        </p:txBody>
      </p:sp>
    </p:spTree>
    <p:extLst>
      <p:ext uri="{BB962C8B-B14F-4D97-AF65-F5344CB8AC3E}">
        <p14:creationId xmlns:p14="http://schemas.microsoft.com/office/powerpoint/2010/main" val="39780966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188700"/>
            <a:ext cx="960622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uniform sampler2D </a:t>
            </a:r>
            <a:r>
              <a:rPr lang="en-AU" sz="2400" dirty="0" err="1">
                <a:solidFill>
                  <a:srgbClr val="FF0000"/>
                </a:solidFill>
              </a:rPr>
              <a:t>uImageSampler</a:t>
            </a:r>
            <a:r>
              <a:rPr lang="en-AU" sz="2400" dirty="0">
                <a:solidFill>
                  <a:srgbClr val="FF0000"/>
                </a:solidFill>
              </a:rPr>
              <a:t>; </a:t>
            </a:r>
            <a:r>
              <a:rPr lang="en-AU" sz="2400" dirty="0">
                <a:solidFill>
                  <a:schemeClr val="accent6"/>
                </a:solidFill>
              </a:rPr>
              <a:t>// dual-view image texture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uniform sampler2D </a:t>
            </a:r>
            <a:r>
              <a:rPr lang="en-US" sz="2400" dirty="0" err="1">
                <a:solidFill>
                  <a:srgbClr val="FF0000"/>
                </a:solidFill>
              </a:rPr>
              <a:t>uLutSampler</a:t>
            </a:r>
            <a:r>
              <a:rPr lang="en-US" sz="2400" dirty="0">
                <a:solidFill>
                  <a:srgbClr val="FF0000"/>
                </a:solidFill>
              </a:rPr>
              <a:t>; </a:t>
            </a:r>
            <a:r>
              <a:rPr lang="en-US" sz="2400" dirty="0">
                <a:solidFill>
                  <a:schemeClr val="accent6"/>
                </a:solidFill>
              </a:rPr>
              <a:t>// lookup table texture (256x1 2D texture)</a:t>
            </a:r>
          </a:p>
          <a:p>
            <a:r>
              <a:rPr lang="en-AU" sz="2400" dirty="0">
                <a:solidFill>
                  <a:srgbClr val="FF0000"/>
                </a:solidFill>
              </a:rPr>
              <a:t>uniform bool </a:t>
            </a:r>
            <a:r>
              <a:rPr lang="en-AU" sz="2400" dirty="0" err="1">
                <a:solidFill>
                  <a:srgbClr val="FF0000"/>
                </a:solidFill>
              </a:rPr>
              <a:t>uBackgroundBlend</a:t>
            </a:r>
            <a:r>
              <a:rPr lang="en-AU" sz="2400" dirty="0">
                <a:solidFill>
                  <a:srgbClr val="FF0000"/>
                </a:solidFill>
              </a:rPr>
              <a:t>;</a:t>
            </a:r>
          </a:p>
          <a:p>
            <a:r>
              <a:rPr lang="en-AU" sz="2400" dirty="0">
                <a:solidFill>
                  <a:srgbClr val="FF0000"/>
                </a:solidFill>
              </a:rPr>
              <a:t>in vec2 </a:t>
            </a:r>
            <a:r>
              <a:rPr lang="en-AU" sz="2400" dirty="0" err="1">
                <a:solidFill>
                  <a:srgbClr val="FF0000"/>
                </a:solidFill>
              </a:rPr>
              <a:t>vVertexTexCoord</a:t>
            </a:r>
            <a:r>
              <a:rPr lang="en-AU" sz="2400" dirty="0">
                <a:solidFill>
                  <a:srgbClr val="FF0000"/>
                </a:solidFill>
              </a:rPr>
              <a:t>;</a:t>
            </a:r>
          </a:p>
          <a:p>
            <a:r>
              <a:rPr lang="en-AU" sz="2400" dirty="0">
                <a:solidFill>
                  <a:srgbClr val="FF0000"/>
                </a:solidFill>
              </a:rPr>
              <a:t>out vec4 </a:t>
            </a:r>
            <a:r>
              <a:rPr lang="en-AU" sz="2400" dirty="0" err="1">
                <a:solidFill>
                  <a:srgbClr val="FF0000"/>
                </a:solidFill>
              </a:rPr>
              <a:t>fragColor</a:t>
            </a:r>
            <a:r>
              <a:rPr lang="en-AU" sz="2400" dirty="0">
                <a:solidFill>
                  <a:srgbClr val="FF0000"/>
                </a:solidFill>
              </a:rPr>
              <a:t>;</a:t>
            </a:r>
          </a:p>
          <a:p>
            <a:endParaRPr lang="en-AU" sz="2400" dirty="0">
              <a:solidFill>
                <a:srgbClr val="FF0000"/>
              </a:solidFill>
            </a:endParaRPr>
          </a:p>
          <a:p>
            <a:r>
              <a:rPr lang="en-AU" sz="2400" dirty="0">
                <a:solidFill>
                  <a:srgbClr val="FF0000"/>
                </a:solidFill>
              </a:rPr>
              <a:t>float intensity(vec4 </a:t>
            </a:r>
            <a:r>
              <a:rPr lang="en-AU" sz="2400" dirty="0" err="1">
                <a:solidFill>
                  <a:srgbClr val="FF0000"/>
                </a:solidFill>
              </a:rPr>
              <a:t>rgba</a:t>
            </a:r>
            <a:r>
              <a:rPr lang="en-AU" sz="2400" dirty="0">
                <a:solidFill>
                  <a:srgbClr val="FF0000"/>
                </a:solidFill>
              </a:rPr>
              <a:t>)</a:t>
            </a:r>
          </a:p>
          <a:p>
            <a:r>
              <a:rPr lang="en-AU" sz="2400" dirty="0">
                <a:solidFill>
                  <a:srgbClr val="FF0000"/>
                </a:solidFill>
              </a:rPr>
              <a:t>{</a:t>
            </a:r>
          </a:p>
          <a:p>
            <a:r>
              <a:rPr lang="en-AU" sz="2400" dirty="0">
                <a:solidFill>
                  <a:srgbClr val="FF0000"/>
                </a:solidFill>
              </a:rPr>
              <a:t>    return </a:t>
            </a:r>
            <a:r>
              <a:rPr lang="en-AU" sz="2400" dirty="0" err="1">
                <a:solidFill>
                  <a:srgbClr val="FF0000"/>
                </a:solidFill>
              </a:rPr>
              <a:t>rgba.g</a:t>
            </a:r>
            <a:r>
              <a:rPr lang="en-AU" sz="2400" dirty="0">
                <a:solidFill>
                  <a:srgbClr val="FF0000"/>
                </a:solidFill>
              </a:rPr>
              <a:t> + </a:t>
            </a:r>
            <a:r>
              <a:rPr lang="en-AU" sz="2400" dirty="0" err="1">
                <a:solidFill>
                  <a:srgbClr val="FF0000"/>
                </a:solidFill>
              </a:rPr>
              <a:t>rgba.b</a:t>
            </a:r>
            <a:r>
              <a:rPr lang="en-AU" sz="2400" dirty="0">
                <a:solidFill>
                  <a:srgbClr val="FF0000"/>
                </a:solidFill>
              </a:rPr>
              <a:t>/16.0 + </a:t>
            </a:r>
            <a:r>
              <a:rPr lang="en-AU" sz="2400" dirty="0" err="1">
                <a:solidFill>
                  <a:srgbClr val="FF0000"/>
                </a:solidFill>
              </a:rPr>
              <a:t>rgba.a</a:t>
            </a:r>
            <a:r>
              <a:rPr lang="en-AU" sz="2400" dirty="0">
                <a:solidFill>
                  <a:srgbClr val="FF0000"/>
                </a:solidFill>
              </a:rPr>
              <a:t>/256.0;</a:t>
            </a:r>
          </a:p>
          <a:p>
            <a:r>
              <a:rPr lang="en-AU" sz="2400" dirty="0">
                <a:solidFill>
                  <a:srgbClr val="FF0000"/>
                </a:solidFill>
              </a:rPr>
              <a:t>}</a:t>
            </a:r>
          </a:p>
          <a:p>
            <a:endParaRPr lang="en-AU" sz="2400" dirty="0">
              <a:solidFill>
                <a:srgbClr val="FF0000"/>
              </a:solidFill>
            </a:endParaRPr>
          </a:p>
          <a:p>
            <a:r>
              <a:rPr lang="en-AU" sz="2400" dirty="0">
                <a:solidFill>
                  <a:srgbClr val="FF0000"/>
                </a:solidFill>
              </a:rPr>
              <a:t>void main(void) {</a:t>
            </a:r>
          </a:p>
          <a:p>
            <a:r>
              <a:rPr lang="en-AU" sz="2400" dirty="0">
                <a:solidFill>
                  <a:srgbClr val="FF0000"/>
                </a:solidFill>
              </a:rPr>
              <a:t>      </a:t>
            </a:r>
            <a:r>
              <a:rPr lang="en-AU" sz="2400" dirty="0" err="1">
                <a:solidFill>
                  <a:srgbClr val="FF0000"/>
                </a:solidFill>
              </a:rPr>
              <a:t>fragColor</a:t>
            </a:r>
            <a:r>
              <a:rPr lang="en-AU" sz="2400" dirty="0">
                <a:solidFill>
                  <a:srgbClr val="FF0000"/>
                </a:solidFill>
              </a:rPr>
              <a:t> = texture(</a:t>
            </a:r>
            <a:r>
              <a:rPr lang="en-AU" sz="2400" dirty="0" err="1">
                <a:solidFill>
                  <a:srgbClr val="FF0000"/>
                </a:solidFill>
              </a:rPr>
              <a:t>uImageSampler</a:t>
            </a:r>
            <a:r>
              <a:rPr lang="en-AU" sz="2400" dirty="0">
                <a:solidFill>
                  <a:srgbClr val="FF0000"/>
                </a:solidFill>
              </a:rPr>
              <a:t>, vVertexTexCoord);</a:t>
            </a:r>
          </a:p>
          <a:p>
            <a:r>
              <a:rPr lang="en-AU" sz="2400" dirty="0">
                <a:solidFill>
                  <a:srgbClr val="FF0000"/>
                </a:solidFill>
              </a:rPr>
              <a:t>      float </a:t>
            </a:r>
            <a:r>
              <a:rPr lang="en-AU" sz="2400" dirty="0" err="1">
                <a:solidFill>
                  <a:srgbClr val="FF0000"/>
                </a:solidFill>
              </a:rPr>
              <a:t>lutIndex</a:t>
            </a:r>
            <a:r>
              <a:rPr lang="en-AU" sz="2400" dirty="0">
                <a:solidFill>
                  <a:srgbClr val="FF0000"/>
                </a:solidFill>
              </a:rPr>
              <a:t> = intensity(</a:t>
            </a:r>
            <a:r>
              <a:rPr lang="en-AU" sz="2400" dirty="0" err="1">
                <a:solidFill>
                  <a:srgbClr val="FF0000"/>
                </a:solidFill>
              </a:rPr>
              <a:t>fragColor</a:t>
            </a:r>
            <a:r>
              <a:rPr lang="en-AU" sz="2400" dirty="0">
                <a:solidFill>
                  <a:srgbClr val="FF0000"/>
                </a:solidFill>
              </a:rPr>
              <a:t>);</a:t>
            </a:r>
          </a:p>
          <a:p>
            <a:r>
              <a:rPr lang="en-AU" sz="2400" dirty="0">
                <a:solidFill>
                  <a:srgbClr val="FF0000"/>
                </a:solidFill>
              </a:rPr>
              <a:t>      </a:t>
            </a:r>
            <a:r>
              <a:rPr lang="en-AU" sz="2400" dirty="0" err="1">
                <a:solidFill>
                  <a:srgbClr val="FF0000"/>
                </a:solidFill>
              </a:rPr>
              <a:t>fragColor</a:t>
            </a:r>
            <a:r>
              <a:rPr lang="en-AU" sz="2400" dirty="0">
                <a:solidFill>
                  <a:srgbClr val="FF0000"/>
                </a:solidFill>
              </a:rPr>
              <a:t> = texture(</a:t>
            </a:r>
            <a:r>
              <a:rPr lang="en-AU" sz="2400" dirty="0" err="1">
                <a:solidFill>
                  <a:srgbClr val="FF0000"/>
                </a:solidFill>
              </a:rPr>
              <a:t>uLutSampler</a:t>
            </a:r>
            <a:r>
              <a:rPr lang="en-AU" sz="2400" dirty="0">
                <a:solidFill>
                  <a:srgbClr val="FF0000"/>
                </a:solidFill>
              </a:rPr>
              <a:t>, vec2(</a:t>
            </a:r>
            <a:r>
              <a:rPr lang="en-AU" sz="2400" dirty="0" err="1">
                <a:solidFill>
                  <a:srgbClr val="FF0000"/>
                </a:solidFill>
              </a:rPr>
              <a:t>lutIndex</a:t>
            </a:r>
            <a:r>
              <a:rPr lang="en-AU" sz="2400" dirty="0">
                <a:solidFill>
                  <a:srgbClr val="FF0000"/>
                </a:solidFill>
              </a:rPr>
              <a:t>, 0.0));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if(!</a:t>
            </a:r>
            <a:r>
              <a:rPr lang="en-US" sz="2400" dirty="0" err="1">
                <a:solidFill>
                  <a:srgbClr val="FF0000"/>
                </a:solidFill>
              </a:rPr>
              <a:t>uBackgroundBlend</a:t>
            </a:r>
            <a:r>
              <a:rPr lang="en-US" sz="2400" dirty="0">
                <a:solidFill>
                  <a:srgbClr val="FF0000"/>
                </a:solidFill>
              </a:rPr>
              <a:t>) </a:t>
            </a:r>
            <a:r>
              <a:rPr lang="en-US" sz="2400" dirty="0" err="1">
                <a:solidFill>
                  <a:srgbClr val="FF0000"/>
                </a:solidFill>
              </a:rPr>
              <a:t>fragColor.a</a:t>
            </a:r>
            <a:r>
              <a:rPr lang="en-US" sz="2400" dirty="0">
                <a:solidFill>
                  <a:srgbClr val="FF0000"/>
                </a:solidFill>
              </a:rPr>
              <a:t> = 1.0;</a:t>
            </a:r>
          </a:p>
          <a:p>
            <a:r>
              <a:rPr lang="en-AU" sz="2400" dirty="0">
                <a:solidFill>
                  <a:srgbClr val="FF0000"/>
                </a:solidFill>
              </a:rPr>
              <a:t>}</a:t>
            </a:r>
            <a:endParaRPr lang="en-AU" sz="36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512956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Fragment Shader</a:t>
            </a:r>
          </a:p>
        </p:txBody>
      </p:sp>
    </p:spTree>
    <p:extLst>
      <p:ext uri="{BB962C8B-B14F-4D97-AF65-F5344CB8AC3E}">
        <p14:creationId xmlns:p14="http://schemas.microsoft.com/office/powerpoint/2010/main" val="17744196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188700"/>
            <a:ext cx="984342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   </a:t>
            </a:r>
            <a:r>
              <a:rPr lang="en-AU" sz="2000" dirty="0"/>
              <a:t> </a:t>
            </a:r>
            <a:r>
              <a:rPr lang="en-AU" sz="2000" dirty="0" err="1"/>
              <a:t>this.updateView</a:t>
            </a:r>
            <a:r>
              <a:rPr lang="en-AU" sz="2000" dirty="0"/>
              <a:t>(false); </a:t>
            </a:r>
            <a:r>
              <a:rPr lang="en-AU" sz="2000" dirty="0">
                <a:solidFill>
                  <a:schemeClr val="accent6"/>
                </a:solidFill>
              </a:rPr>
              <a:t>// set view for 2D image</a:t>
            </a:r>
          </a:p>
          <a:p>
            <a:endParaRPr lang="en-AU" sz="2000" dirty="0"/>
          </a:p>
          <a:p>
            <a:r>
              <a:rPr lang="en-US" sz="2000" dirty="0"/>
              <a:t>    </a:t>
            </a:r>
            <a:r>
              <a:rPr lang="en-US" sz="2000" dirty="0" err="1"/>
              <a:t>gl.disable</a:t>
            </a:r>
            <a:r>
              <a:rPr lang="en-US" sz="2000" dirty="0"/>
              <a:t>(</a:t>
            </a:r>
            <a:r>
              <a:rPr lang="en-US" sz="2000" dirty="0" err="1"/>
              <a:t>gl.DEPTH_TEST</a:t>
            </a:r>
            <a:r>
              <a:rPr lang="en-US" sz="2000" dirty="0"/>
              <a:t>);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    // blending needed for background blend (if any)</a:t>
            </a:r>
          </a:p>
          <a:p>
            <a:r>
              <a:rPr lang="en-AU" sz="2000" dirty="0"/>
              <a:t>    </a:t>
            </a:r>
            <a:r>
              <a:rPr lang="en-AU" sz="2000" dirty="0" err="1"/>
              <a:t>gl.enable</a:t>
            </a:r>
            <a:r>
              <a:rPr lang="en-AU" sz="2000" dirty="0"/>
              <a:t>(</a:t>
            </a:r>
            <a:r>
              <a:rPr lang="en-AU" sz="2000" dirty="0" err="1"/>
              <a:t>gl.BLEND</a:t>
            </a:r>
            <a:r>
              <a:rPr lang="en-AU" sz="2000" dirty="0"/>
              <a:t>);</a:t>
            </a:r>
          </a:p>
          <a:p>
            <a:r>
              <a:rPr lang="en-AU" sz="2000" dirty="0"/>
              <a:t>    </a:t>
            </a:r>
            <a:r>
              <a:rPr lang="en-AU" sz="2000" dirty="0" err="1"/>
              <a:t>gl.blendFunc</a:t>
            </a:r>
            <a:r>
              <a:rPr lang="en-AU" sz="2000" dirty="0"/>
              <a:t>(</a:t>
            </a:r>
            <a:r>
              <a:rPr lang="en-AU" sz="2000" dirty="0" err="1"/>
              <a:t>gl.SRC_ALPHA</a:t>
            </a:r>
            <a:r>
              <a:rPr lang="en-AU" sz="2000" dirty="0"/>
              <a:t>, </a:t>
            </a:r>
            <a:r>
              <a:rPr lang="en-AU" sz="2000" dirty="0" err="1"/>
              <a:t>gl.ONE_MINUS_SRC_ALPHA</a:t>
            </a:r>
            <a:r>
              <a:rPr lang="en-AU" sz="2000" dirty="0"/>
              <a:t>);</a:t>
            </a:r>
          </a:p>
          <a:p>
            <a:endParaRPr lang="en-AU" sz="2000" dirty="0"/>
          </a:p>
          <a:p>
            <a:r>
              <a:rPr lang="en-AU" sz="2000" dirty="0">
                <a:solidFill>
                  <a:schemeClr val="accent6"/>
                </a:solidFill>
              </a:rPr>
              <a:t>    // clear entire view with border </a:t>
            </a:r>
            <a:r>
              <a:rPr lang="en-AU" sz="2000" dirty="0" err="1">
                <a:solidFill>
                  <a:schemeClr val="accent6"/>
                </a:solidFill>
              </a:rPr>
              <a:t>color</a:t>
            </a:r>
            <a:endParaRPr lang="en-AU" sz="2000" dirty="0">
              <a:solidFill>
                <a:schemeClr val="accent6"/>
              </a:solidFill>
            </a:endParaRPr>
          </a:p>
          <a:p>
            <a:r>
              <a:rPr lang="en-US" sz="2000" dirty="0"/>
              <a:t>    </a:t>
            </a:r>
            <a:r>
              <a:rPr lang="en-US" sz="2000" dirty="0" err="1"/>
              <a:t>gl.enable</a:t>
            </a:r>
            <a:r>
              <a:rPr lang="en-US" sz="2000" dirty="0"/>
              <a:t>(</a:t>
            </a:r>
            <a:r>
              <a:rPr lang="en-US" sz="2000" dirty="0" err="1"/>
              <a:t>gl.SCISSOR_TEST</a:t>
            </a:r>
            <a:r>
              <a:rPr lang="en-US" sz="2000" dirty="0"/>
              <a:t>);</a:t>
            </a:r>
          </a:p>
          <a:p>
            <a:r>
              <a:rPr lang="en-AU" sz="2000" dirty="0"/>
              <a:t>    if (</a:t>
            </a:r>
            <a:r>
              <a:rPr lang="en-AU" sz="2000" dirty="0" err="1"/>
              <a:t>this.volumeViewType</a:t>
            </a:r>
            <a:r>
              <a:rPr lang="en-AU" sz="2000" dirty="0"/>
              <a:t> !== 0) {</a:t>
            </a:r>
          </a:p>
          <a:p>
            <a:r>
              <a:rPr lang="en-AU" sz="2000" dirty="0"/>
              <a:t>        switch (view) {</a:t>
            </a:r>
          </a:p>
          <a:p>
            <a:r>
              <a:rPr lang="en-US" sz="2000" dirty="0"/>
              <a:t>            case 0: </a:t>
            </a:r>
            <a:r>
              <a:rPr lang="en-US" sz="2000" dirty="0" err="1"/>
              <a:t>gl.scissor</a:t>
            </a:r>
            <a:r>
              <a:rPr lang="en-US" sz="2000" dirty="0"/>
              <a:t>(0, </a:t>
            </a:r>
            <a:r>
              <a:rPr lang="en-US" sz="2000" dirty="0" err="1"/>
              <a:t>gl.viewportHeight</a:t>
            </a:r>
            <a:r>
              <a:rPr lang="en-US" sz="2000" dirty="0"/>
              <a:t> - </a:t>
            </a:r>
            <a:r>
              <a:rPr lang="en-US" sz="2000" dirty="0" err="1"/>
              <a:t>viewportHeight</a:t>
            </a:r>
            <a:r>
              <a:rPr lang="en-US" sz="2000" dirty="0"/>
              <a:t>, </a:t>
            </a:r>
            <a:r>
              <a:rPr lang="en-US" sz="2000" dirty="0" err="1"/>
              <a:t>viewportWidth</a:t>
            </a:r>
            <a:r>
              <a:rPr lang="en-US" sz="2000" dirty="0"/>
              <a:t>, 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viewportHeight</a:t>
            </a:r>
            <a:r>
              <a:rPr lang="en-US" sz="2000" dirty="0"/>
              <a:t>); break;</a:t>
            </a:r>
          </a:p>
          <a:p>
            <a:r>
              <a:rPr lang="en-AU" sz="2000" dirty="0"/>
              <a:t>            case 1: </a:t>
            </a:r>
            <a:r>
              <a:rPr lang="en-AU" sz="2000" dirty="0" err="1"/>
              <a:t>gl.scissor</a:t>
            </a:r>
            <a:r>
              <a:rPr lang="en-AU" sz="2000" dirty="0"/>
              <a:t>(</a:t>
            </a:r>
            <a:r>
              <a:rPr lang="en-AU" sz="2000" dirty="0" err="1"/>
              <a:t>viewportWidth</a:t>
            </a:r>
            <a:r>
              <a:rPr lang="en-AU" sz="2000" dirty="0"/>
              <a:t>, </a:t>
            </a:r>
            <a:r>
              <a:rPr lang="en-AU" sz="2000" dirty="0" err="1"/>
              <a:t>gl.viewportHeight</a:t>
            </a:r>
            <a:r>
              <a:rPr lang="en-AU" sz="2000" dirty="0"/>
              <a:t> - </a:t>
            </a:r>
            <a:r>
              <a:rPr lang="en-AU" sz="2000" dirty="0" err="1"/>
              <a:t>viewportHeight</a:t>
            </a:r>
            <a:r>
              <a:rPr lang="en-AU" sz="2000" dirty="0"/>
              <a:t>, </a:t>
            </a:r>
            <a:r>
              <a:rPr lang="en-AU" sz="2000" dirty="0" err="1"/>
              <a:t>viewportWidth</a:t>
            </a:r>
            <a:r>
              <a:rPr lang="en-AU" sz="2000" dirty="0"/>
              <a:t>, </a:t>
            </a:r>
          </a:p>
          <a:p>
            <a:r>
              <a:rPr lang="en-AU" sz="2000" dirty="0"/>
              <a:t>		</a:t>
            </a:r>
            <a:r>
              <a:rPr lang="en-AU" sz="2000" dirty="0" err="1"/>
              <a:t>viewportHeight</a:t>
            </a:r>
            <a:r>
              <a:rPr lang="en-AU" sz="2000" dirty="0"/>
              <a:t>); break;</a:t>
            </a:r>
          </a:p>
          <a:p>
            <a:r>
              <a:rPr lang="en-AU" sz="2000" dirty="0"/>
              <a:t>        }</a:t>
            </a:r>
          </a:p>
          <a:p>
            <a:r>
              <a:rPr lang="en-AU" sz="2000" dirty="0"/>
              <a:t>        </a:t>
            </a:r>
            <a:r>
              <a:rPr lang="en-AU" sz="2000" dirty="0" err="1"/>
              <a:t>gl.clearColor</a:t>
            </a:r>
            <a:r>
              <a:rPr lang="en-AU" sz="2000" dirty="0"/>
              <a:t>(</a:t>
            </a:r>
            <a:r>
              <a:rPr lang="en-AU" sz="2000" dirty="0" err="1"/>
              <a:t>this.mainBorderColor</a:t>
            </a:r>
            <a:r>
              <a:rPr lang="en-AU" sz="2000" dirty="0"/>
              <a:t>[0], </a:t>
            </a:r>
            <a:r>
              <a:rPr lang="en-AU" sz="2000" dirty="0" err="1"/>
              <a:t>this.mainBorderColor</a:t>
            </a:r>
            <a:r>
              <a:rPr lang="en-AU" sz="2000" dirty="0"/>
              <a:t>[1], </a:t>
            </a:r>
            <a:r>
              <a:rPr lang="en-AU" sz="2000" dirty="0" err="1"/>
              <a:t>this.mainBorderColor</a:t>
            </a:r>
            <a:r>
              <a:rPr lang="en-AU" sz="2000" dirty="0"/>
              <a:t>[2], 	</a:t>
            </a:r>
            <a:r>
              <a:rPr lang="en-AU" sz="2000" dirty="0" err="1"/>
              <a:t>this.mainBorderColor</a:t>
            </a:r>
            <a:r>
              <a:rPr lang="en-AU" sz="2000" dirty="0"/>
              <a:t>[3]);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gl.clear</a:t>
            </a:r>
            <a:r>
              <a:rPr lang="en-US" sz="2000" dirty="0"/>
              <a:t>(</a:t>
            </a:r>
            <a:r>
              <a:rPr lang="en-US" sz="2000" dirty="0" err="1"/>
              <a:t>gl.COLOR_BUFFER_BIT</a:t>
            </a:r>
            <a:r>
              <a:rPr lang="en-US" sz="2000" dirty="0"/>
              <a:t> | </a:t>
            </a:r>
            <a:r>
              <a:rPr lang="en-US" sz="2000" dirty="0" err="1"/>
              <a:t>gl.DEPTH_BUFFER_BIT</a:t>
            </a:r>
            <a:r>
              <a:rPr lang="en-US" sz="2000" dirty="0"/>
              <a:t>);</a:t>
            </a:r>
          </a:p>
          <a:p>
            <a:r>
              <a:rPr lang="en-AU" sz="2000" dirty="0"/>
              <a:t>    }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 err="1"/>
              <a:t>renderImage</a:t>
            </a:r>
            <a:r>
              <a:rPr lang="en-US" sz="36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83471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188700"/>
            <a:ext cx="960622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accent6"/>
                </a:solidFill>
              </a:rPr>
              <a:t>// restrict draw area to within border</a:t>
            </a:r>
          </a:p>
          <a:p>
            <a:r>
              <a:rPr lang="en-AU" sz="2000" dirty="0"/>
              <a:t>var border = 2;</a:t>
            </a:r>
          </a:p>
          <a:p>
            <a:r>
              <a:rPr lang="en-AU" sz="2000" dirty="0"/>
              <a:t>switch (view) {</a:t>
            </a:r>
          </a:p>
          <a:p>
            <a:r>
              <a:rPr lang="en-AU" sz="2000" dirty="0"/>
              <a:t>        case 0: </a:t>
            </a:r>
            <a:r>
              <a:rPr lang="en-AU" sz="2000" dirty="0" err="1"/>
              <a:t>gl.scissor</a:t>
            </a:r>
            <a:r>
              <a:rPr lang="en-AU" sz="2000" dirty="0"/>
              <a:t>(border, </a:t>
            </a:r>
            <a:r>
              <a:rPr lang="en-AU" sz="2000" dirty="0" err="1"/>
              <a:t>gl.viewportHeight</a:t>
            </a:r>
            <a:r>
              <a:rPr lang="en-AU" sz="2000" dirty="0"/>
              <a:t> - </a:t>
            </a:r>
            <a:r>
              <a:rPr lang="en-AU" sz="2000" dirty="0" err="1"/>
              <a:t>viewportHeight</a:t>
            </a:r>
            <a:r>
              <a:rPr lang="en-AU" sz="2000" dirty="0"/>
              <a:t> + border, </a:t>
            </a:r>
            <a:r>
              <a:rPr lang="en-AU" sz="2000" dirty="0" err="1"/>
              <a:t>viewportWidth</a:t>
            </a:r>
            <a:r>
              <a:rPr lang="en-AU" sz="2000" dirty="0"/>
              <a:t> - </a:t>
            </a:r>
          </a:p>
          <a:p>
            <a:r>
              <a:rPr lang="en-AU" sz="2000" dirty="0"/>
              <a:t>	2 * border, </a:t>
            </a:r>
            <a:r>
              <a:rPr lang="en-AU" sz="2000" dirty="0" err="1"/>
              <a:t>viewportHeight</a:t>
            </a:r>
            <a:r>
              <a:rPr lang="en-AU" sz="2000" dirty="0"/>
              <a:t> - 2 * border); break;</a:t>
            </a:r>
          </a:p>
          <a:p>
            <a:r>
              <a:rPr lang="en-AU" sz="2000" dirty="0"/>
              <a:t>        case 1: </a:t>
            </a:r>
            <a:r>
              <a:rPr lang="en-AU" sz="2000" dirty="0" err="1"/>
              <a:t>gl.scissor</a:t>
            </a:r>
            <a:r>
              <a:rPr lang="en-AU" sz="2000" dirty="0"/>
              <a:t>(</a:t>
            </a:r>
            <a:r>
              <a:rPr lang="en-AU" sz="2000" dirty="0" err="1"/>
              <a:t>viewportWidth</a:t>
            </a:r>
            <a:r>
              <a:rPr lang="en-AU" sz="2000" dirty="0"/>
              <a:t>, </a:t>
            </a:r>
            <a:r>
              <a:rPr lang="en-AU" sz="2000" dirty="0" err="1"/>
              <a:t>gl.viewportHeight</a:t>
            </a:r>
            <a:r>
              <a:rPr lang="en-AU" sz="2000" dirty="0"/>
              <a:t> - </a:t>
            </a:r>
            <a:r>
              <a:rPr lang="en-AU" sz="2000" dirty="0" err="1"/>
              <a:t>viewportHeight</a:t>
            </a:r>
            <a:r>
              <a:rPr lang="en-AU" sz="2000" dirty="0"/>
              <a:t> + border, </a:t>
            </a:r>
          </a:p>
          <a:p>
            <a:r>
              <a:rPr lang="en-AU" sz="2000" dirty="0"/>
              <a:t>	</a:t>
            </a:r>
            <a:r>
              <a:rPr lang="en-AU" sz="2000" dirty="0" err="1"/>
              <a:t>viewportWidth</a:t>
            </a:r>
            <a:r>
              <a:rPr lang="en-AU" sz="2000" dirty="0"/>
              <a:t> - border, </a:t>
            </a:r>
            <a:r>
              <a:rPr lang="en-AU" sz="2000" dirty="0" err="1"/>
              <a:t>viewportHeight</a:t>
            </a:r>
            <a:r>
              <a:rPr lang="en-AU" sz="2000" dirty="0"/>
              <a:t> - 2 * border); break;</a:t>
            </a:r>
          </a:p>
          <a:p>
            <a:r>
              <a:rPr lang="en-AU" sz="2000" dirty="0"/>
              <a:t>}</a:t>
            </a:r>
          </a:p>
          <a:p>
            <a:endParaRPr lang="en-AU" sz="2000" dirty="0"/>
          </a:p>
          <a:p>
            <a:r>
              <a:rPr lang="en-AU" sz="2000" dirty="0">
                <a:solidFill>
                  <a:schemeClr val="accent6"/>
                </a:solidFill>
              </a:rPr>
              <a:t>// clear area within border using background </a:t>
            </a:r>
            <a:r>
              <a:rPr lang="en-AU" sz="2000" dirty="0" err="1">
                <a:solidFill>
                  <a:schemeClr val="accent6"/>
                </a:solidFill>
              </a:rPr>
              <a:t>color</a:t>
            </a:r>
            <a:endParaRPr lang="en-AU" sz="2000" dirty="0">
              <a:solidFill>
                <a:schemeClr val="accent6"/>
              </a:solidFill>
            </a:endParaRPr>
          </a:p>
          <a:p>
            <a:r>
              <a:rPr lang="en-US" sz="2000" dirty="0" err="1"/>
              <a:t>gl.clearColor</a:t>
            </a:r>
            <a:r>
              <a:rPr lang="en-US" sz="2000" dirty="0"/>
              <a:t>(</a:t>
            </a:r>
            <a:r>
              <a:rPr lang="en-US" sz="2000" dirty="0" err="1"/>
              <a:t>this.backgroundColor</a:t>
            </a:r>
            <a:r>
              <a:rPr lang="en-US" sz="2000" dirty="0"/>
              <a:t>[0], </a:t>
            </a:r>
            <a:r>
              <a:rPr lang="en-US" sz="2000" dirty="0" err="1"/>
              <a:t>this.backgroundColor</a:t>
            </a:r>
            <a:r>
              <a:rPr lang="en-US" sz="2000" dirty="0"/>
              <a:t>[1], </a:t>
            </a:r>
            <a:r>
              <a:rPr lang="en-US" sz="2000" dirty="0" err="1"/>
              <a:t>this.backgroundColor</a:t>
            </a:r>
            <a:r>
              <a:rPr lang="en-US" sz="2000" dirty="0"/>
              <a:t>[2], 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this.backgroundColor</a:t>
            </a:r>
            <a:r>
              <a:rPr lang="en-US" sz="2000" dirty="0"/>
              <a:t>[3]);</a:t>
            </a:r>
          </a:p>
          <a:p>
            <a:r>
              <a:rPr lang="en-US" sz="2000" dirty="0" err="1"/>
              <a:t>gl.clear</a:t>
            </a:r>
            <a:r>
              <a:rPr lang="en-US" sz="2000" dirty="0"/>
              <a:t>(</a:t>
            </a:r>
            <a:r>
              <a:rPr lang="en-US" sz="2000" dirty="0" err="1"/>
              <a:t>gl.COLOR_BUFFER_BIT</a:t>
            </a:r>
            <a:r>
              <a:rPr lang="en-US" sz="2000" dirty="0"/>
              <a:t> | </a:t>
            </a:r>
            <a:r>
              <a:rPr lang="en-US" sz="2000" dirty="0" err="1"/>
              <a:t>gl.DEPTH_BUFFER_BIT</a:t>
            </a:r>
            <a:r>
              <a:rPr lang="en-US" sz="2000" dirty="0"/>
              <a:t>);</a:t>
            </a:r>
          </a:p>
          <a:p>
            <a:r>
              <a:rPr lang="en-AU" sz="2000" dirty="0"/>
              <a:t>switch (view) {</a:t>
            </a:r>
          </a:p>
          <a:p>
            <a:r>
              <a:rPr lang="en-AU" sz="2000" dirty="0"/>
              <a:t>        case 0: </a:t>
            </a:r>
            <a:r>
              <a:rPr lang="en-AU" sz="2000" dirty="0" err="1"/>
              <a:t>gl.viewport</a:t>
            </a:r>
            <a:r>
              <a:rPr lang="en-AU" sz="2000" dirty="0"/>
              <a:t>(border, </a:t>
            </a:r>
            <a:r>
              <a:rPr lang="en-AU" sz="2000" dirty="0" err="1"/>
              <a:t>gl.viewportHeight</a:t>
            </a:r>
            <a:r>
              <a:rPr lang="en-AU" sz="2000" dirty="0"/>
              <a:t> - </a:t>
            </a:r>
            <a:r>
              <a:rPr lang="en-AU" sz="2000" dirty="0" err="1"/>
              <a:t>viewportHeight</a:t>
            </a:r>
            <a:r>
              <a:rPr lang="en-AU" sz="2000" dirty="0"/>
              <a:t> + border, </a:t>
            </a:r>
          </a:p>
          <a:p>
            <a:r>
              <a:rPr lang="en-AU" sz="2000" dirty="0"/>
              <a:t>	</a:t>
            </a:r>
            <a:r>
              <a:rPr lang="en-AU" sz="2000" dirty="0" err="1"/>
              <a:t>viewportWidth</a:t>
            </a:r>
            <a:r>
              <a:rPr lang="en-AU" sz="2000" dirty="0"/>
              <a:t> - border, </a:t>
            </a:r>
            <a:r>
              <a:rPr lang="en-AU" sz="2000" dirty="0" err="1"/>
              <a:t>viewportHeight</a:t>
            </a:r>
            <a:r>
              <a:rPr lang="en-AU" sz="2000" dirty="0"/>
              <a:t> - border); break;</a:t>
            </a:r>
          </a:p>
          <a:p>
            <a:r>
              <a:rPr lang="en-AU" sz="2000" dirty="0"/>
              <a:t>        case 1: </a:t>
            </a:r>
            <a:r>
              <a:rPr lang="en-AU" sz="2000" dirty="0" err="1"/>
              <a:t>gl.viewport</a:t>
            </a:r>
            <a:r>
              <a:rPr lang="en-AU" sz="2000" dirty="0"/>
              <a:t>(</a:t>
            </a:r>
            <a:r>
              <a:rPr lang="en-AU" sz="2000" dirty="0" err="1"/>
              <a:t>viewportWidth</a:t>
            </a:r>
            <a:r>
              <a:rPr lang="en-AU" sz="2000" dirty="0"/>
              <a:t> + border, </a:t>
            </a:r>
            <a:r>
              <a:rPr lang="en-AU" sz="2000" dirty="0" err="1"/>
              <a:t>gl.viewportHeight</a:t>
            </a:r>
            <a:r>
              <a:rPr lang="en-AU" sz="2000" dirty="0"/>
              <a:t> - </a:t>
            </a:r>
            <a:r>
              <a:rPr lang="en-AU" sz="2000" dirty="0" err="1"/>
              <a:t>viewportHeight</a:t>
            </a:r>
            <a:r>
              <a:rPr lang="en-AU" sz="2000" dirty="0"/>
              <a:t> + </a:t>
            </a:r>
          </a:p>
          <a:p>
            <a:r>
              <a:rPr lang="en-AU" sz="2000" dirty="0"/>
              <a:t>	border, </a:t>
            </a:r>
            <a:r>
              <a:rPr lang="en-AU" sz="2000" dirty="0" err="1"/>
              <a:t>viewportWidth</a:t>
            </a:r>
            <a:r>
              <a:rPr lang="en-AU" sz="2000" dirty="0"/>
              <a:t> - border, </a:t>
            </a:r>
            <a:r>
              <a:rPr lang="en-AU" sz="2000" dirty="0" err="1"/>
              <a:t>viewportHeight</a:t>
            </a:r>
            <a:r>
              <a:rPr lang="en-AU" sz="2000" dirty="0"/>
              <a:t> - border); break;</a:t>
            </a:r>
          </a:p>
          <a:p>
            <a:r>
              <a:rPr lang="en-AU" sz="2000" dirty="0"/>
              <a:t>}</a:t>
            </a:r>
            <a:endParaRPr lang="en-AU" sz="4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 err="1"/>
              <a:t>renderImage</a:t>
            </a:r>
            <a:r>
              <a:rPr lang="en-US" sz="36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94525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188700"/>
            <a:ext cx="96062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if (</a:t>
            </a:r>
            <a:r>
              <a:rPr lang="en-US" dirty="0" err="1"/>
              <a:t>this.dualViewImageTexture</a:t>
            </a:r>
            <a:r>
              <a:rPr lang="en-US" dirty="0"/>
              <a:t>[view] !== null) {</a:t>
            </a:r>
          </a:p>
          <a:p>
            <a:r>
              <a:rPr lang="en-US" dirty="0">
                <a:solidFill>
                  <a:schemeClr val="accent6"/>
                </a:solidFill>
              </a:rPr>
              <a:t>        // set up shader and texture </a:t>
            </a:r>
          </a:p>
          <a:p>
            <a:r>
              <a:rPr lang="en-US" dirty="0"/>
              <a:t>        </a:t>
            </a:r>
            <a:r>
              <a:rPr lang="en-US" dirty="0" err="1"/>
              <a:t>gl.disable</a:t>
            </a:r>
            <a:r>
              <a:rPr lang="en-US" dirty="0"/>
              <a:t>(</a:t>
            </a:r>
            <a:r>
              <a:rPr lang="en-US" dirty="0" err="1"/>
              <a:t>gl.CULL_FACE</a:t>
            </a:r>
            <a:r>
              <a:rPr lang="en-US" dirty="0"/>
              <a:t>);</a:t>
            </a:r>
          </a:p>
          <a:p>
            <a:r>
              <a:rPr lang="en-AU" dirty="0"/>
              <a:t>        </a:t>
            </a:r>
            <a:r>
              <a:rPr lang="en-AU" dirty="0" err="1"/>
              <a:t>gl.useProgram</a:t>
            </a:r>
            <a:r>
              <a:rPr lang="en-AU" dirty="0"/>
              <a:t>(</a:t>
            </a:r>
            <a:r>
              <a:rPr lang="en-AU" dirty="0" err="1"/>
              <a:t>this.imageShader</a:t>
            </a:r>
            <a:r>
              <a:rPr lang="en-AU" dirty="0"/>
              <a:t>);</a:t>
            </a:r>
          </a:p>
          <a:p>
            <a:r>
              <a:rPr lang="en-AU" dirty="0"/>
              <a:t>        </a:t>
            </a:r>
            <a:r>
              <a:rPr lang="en-AU" dirty="0" err="1"/>
              <a:t>gl.activeTexture</a:t>
            </a:r>
            <a:r>
              <a:rPr lang="en-AU" dirty="0"/>
              <a:t>(view == 0 ? gl.TEXTURE2 : gl.TEXTURE3);</a:t>
            </a:r>
          </a:p>
          <a:p>
            <a:r>
              <a:rPr lang="en-AU" dirty="0"/>
              <a:t>        </a:t>
            </a:r>
            <a:r>
              <a:rPr lang="en-AU" dirty="0" err="1"/>
              <a:t>gl.bindTexture</a:t>
            </a:r>
            <a:r>
              <a:rPr lang="en-AU" dirty="0"/>
              <a:t>(gl.TEXTURE_2D, </a:t>
            </a:r>
            <a:r>
              <a:rPr lang="en-AU" dirty="0" err="1"/>
              <a:t>this.dualViewImageTexture</a:t>
            </a:r>
            <a:r>
              <a:rPr lang="en-AU" dirty="0"/>
              <a:t>[view]);</a:t>
            </a:r>
          </a:p>
          <a:p>
            <a:r>
              <a:rPr lang="en-AU" dirty="0"/>
              <a:t>        gl.uniform1i(</a:t>
            </a:r>
            <a:r>
              <a:rPr lang="en-AU" dirty="0" err="1"/>
              <a:t>this.imageShader.imageSamplerUniform</a:t>
            </a:r>
            <a:r>
              <a:rPr lang="en-AU" dirty="0"/>
              <a:t>, view == 0 ? 2 : 3);</a:t>
            </a:r>
          </a:p>
          <a:p>
            <a:r>
              <a:rPr lang="en-AU" dirty="0"/>
              <a:t>        </a:t>
            </a:r>
            <a:r>
              <a:rPr lang="en-AU" dirty="0" err="1"/>
              <a:t>gl.activeTexture</a:t>
            </a:r>
            <a:r>
              <a:rPr lang="en-AU" dirty="0"/>
              <a:t>(gl.TEXTURE0);</a:t>
            </a:r>
          </a:p>
          <a:p>
            <a:r>
              <a:rPr lang="en-AU" dirty="0"/>
              <a:t>        </a:t>
            </a:r>
            <a:r>
              <a:rPr lang="en-AU" dirty="0" err="1"/>
              <a:t>gl.bindTexture</a:t>
            </a:r>
            <a:r>
              <a:rPr lang="en-AU" dirty="0"/>
              <a:t>(gl.TEXTURE_2D, </a:t>
            </a:r>
            <a:r>
              <a:rPr lang="en-AU" dirty="0" err="1"/>
              <a:t>this.lutTexture</a:t>
            </a:r>
            <a:r>
              <a:rPr lang="en-AU" dirty="0"/>
              <a:t>);</a:t>
            </a:r>
          </a:p>
          <a:p>
            <a:r>
              <a:rPr lang="en-AU" dirty="0"/>
              <a:t>        gl.uniform1i(</a:t>
            </a:r>
            <a:r>
              <a:rPr lang="en-AU" dirty="0" err="1"/>
              <a:t>this.imageShader.lutSamplerUniform</a:t>
            </a:r>
            <a:r>
              <a:rPr lang="en-AU" dirty="0"/>
              <a:t>, 0);</a:t>
            </a:r>
          </a:p>
          <a:p>
            <a:endParaRPr lang="en-AU" dirty="0"/>
          </a:p>
          <a:p>
            <a:r>
              <a:rPr lang="en-AU" dirty="0">
                <a:solidFill>
                  <a:schemeClr val="accent6"/>
                </a:solidFill>
              </a:rPr>
              <a:t>        // apply current scroll offset (effectively shifting/scrolling the image)</a:t>
            </a:r>
          </a:p>
          <a:p>
            <a:r>
              <a:rPr lang="en-AU" dirty="0"/>
              <a:t>        gl.uniform1f(</a:t>
            </a:r>
            <a:r>
              <a:rPr lang="en-AU" dirty="0" err="1"/>
              <a:t>this.imageShader.scrollOffsetUniform</a:t>
            </a:r>
            <a:r>
              <a:rPr lang="en-AU" dirty="0"/>
              <a:t>, </a:t>
            </a:r>
            <a:r>
              <a:rPr lang="en-AU" dirty="0" err="1"/>
              <a:t>chunkScrollOffset</a:t>
            </a:r>
            <a:r>
              <a:rPr lang="en-AU" dirty="0"/>
              <a:t>[view]);</a:t>
            </a:r>
          </a:p>
          <a:p>
            <a:r>
              <a:rPr lang="en-AU" dirty="0"/>
              <a:t>        gl.uniform1i(</a:t>
            </a:r>
            <a:r>
              <a:rPr lang="en-AU" dirty="0" err="1"/>
              <a:t>this.imageShader.backgroundBlend</a:t>
            </a:r>
            <a:r>
              <a:rPr lang="en-AU" dirty="0"/>
              <a:t>, </a:t>
            </a:r>
            <a:r>
              <a:rPr lang="en-AU" dirty="0" err="1"/>
              <a:t>this.backgroundColor</a:t>
            </a:r>
            <a:r>
              <a:rPr lang="en-AU" dirty="0"/>
              <a:t>[0] &gt; 0 || </a:t>
            </a:r>
          </a:p>
          <a:p>
            <a:r>
              <a:rPr lang="en-AU" dirty="0"/>
              <a:t>	</a:t>
            </a:r>
            <a:r>
              <a:rPr lang="en-AU" dirty="0" err="1"/>
              <a:t>this.backgroundColor</a:t>
            </a:r>
            <a:r>
              <a:rPr lang="en-AU" dirty="0"/>
              <a:t>[1] &gt; 0 || </a:t>
            </a:r>
            <a:r>
              <a:rPr lang="en-AU" dirty="0" err="1"/>
              <a:t>this.backgroundColor</a:t>
            </a:r>
            <a:r>
              <a:rPr lang="en-AU" dirty="0"/>
              <a:t>[2] &gt; 0);</a:t>
            </a:r>
          </a:p>
          <a:p>
            <a:endParaRPr lang="en-AU" dirty="0"/>
          </a:p>
          <a:p>
            <a:r>
              <a:rPr lang="en-AU" dirty="0">
                <a:solidFill>
                  <a:schemeClr val="accent6"/>
                </a:solidFill>
              </a:rPr>
              <a:t>        // set up project matrix so that image fills the view</a:t>
            </a:r>
          </a:p>
          <a:p>
            <a:r>
              <a:rPr lang="en-AU" dirty="0"/>
              <a:t>        var </a:t>
            </a:r>
            <a:r>
              <a:rPr lang="en-AU" dirty="0" err="1"/>
              <a:t>halfsizeX</a:t>
            </a:r>
            <a:r>
              <a:rPr lang="en-AU" dirty="0"/>
              <a:t> = </a:t>
            </a:r>
            <a:r>
              <a:rPr lang="en-AU" dirty="0" err="1"/>
              <a:t>this.dualViewColumns</a:t>
            </a:r>
            <a:r>
              <a:rPr lang="en-AU" dirty="0"/>
              <a:t>[view] / 2.0;</a:t>
            </a:r>
          </a:p>
          <a:p>
            <a:r>
              <a:rPr lang="en-US" dirty="0"/>
              <a:t>        var </a:t>
            </a:r>
            <a:r>
              <a:rPr lang="en-US" dirty="0" err="1"/>
              <a:t>halfsizeY</a:t>
            </a:r>
            <a:r>
              <a:rPr lang="en-US" dirty="0"/>
              <a:t> = </a:t>
            </a:r>
            <a:r>
              <a:rPr lang="en-US" dirty="0" err="1"/>
              <a:t>this.dualViewRows</a:t>
            </a:r>
            <a:r>
              <a:rPr lang="en-US" dirty="0"/>
              <a:t>[view] / 2.0;</a:t>
            </a:r>
          </a:p>
          <a:p>
            <a:r>
              <a:rPr lang="en-AU" dirty="0"/>
              <a:t>        var </a:t>
            </a:r>
            <a:r>
              <a:rPr lang="en-AU" dirty="0" err="1"/>
              <a:t>pMat</a:t>
            </a:r>
            <a:r>
              <a:rPr lang="en-AU" dirty="0"/>
              <a:t> = mat4.ortho(-</a:t>
            </a:r>
            <a:r>
              <a:rPr lang="en-AU" dirty="0" err="1"/>
              <a:t>halfsizeX</a:t>
            </a:r>
            <a:r>
              <a:rPr lang="en-AU" dirty="0"/>
              <a:t>, </a:t>
            </a:r>
            <a:r>
              <a:rPr lang="en-AU" dirty="0" err="1"/>
              <a:t>halfsizeX</a:t>
            </a:r>
            <a:r>
              <a:rPr lang="en-AU" dirty="0"/>
              <a:t>, -</a:t>
            </a:r>
            <a:r>
              <a:rPr lang="en-AU" dirty="0" err="1"/>
              <a:t>halfsizeY</a:t>
            </a:r>
            <a:r>
              <a:rPr lang="en-AU" dirty="0"/>
              <a:t>, </a:t>
            </a:r>
            <a:r>
              <a:rPr lang="en-AU" dirty="0" err="1"/>
              <a:t>halfsizeY</a:t>
            </a:r>
            <a:r>
              <a:rPr lang="en-AU" dirty="0"/>
              <a:t>, -</a:t>
            </a:r>
            <a:r>
              <a:rPr lang="en-AU" dirty="0" err="1"/>
              <a:t>halfsizeY</a:t>
            </a:r>
            <a:r>
              <a:rPr lang="en-AU" dirty="0"/>
              <a:t>, </a:t>
            </a:r>
            <a:r>
              <a:rPr lang="en-AU" dirty="0" err="1"/>
              <a:t>halfsizeY</a:t>
            </a:r>
            <a:r>
              <a:rPr lang="en-AU" dirty="0"/>
              <a:t>);</a:t>
            </a:r>
          </a:p>
          <a:p>
            <a:r>
              <a:rPr lang="en-AU" dirty="0"/>
              <a:t>        gl.uniformMatrix4fv(</a:t>
            </a:r>
            <a:r>
              <a:rPr lang="en-AU" dirty="0" err="1"/>
              <a:t>this.imageShader.pMatrixUniform</a:t>
            </a:r>
            <a:r>
              <a:rPr lang="en-AU" dirty="0"/>
              <a:t>, false, </a:t>
            </a:r>
            <a:r>
              <a:rPr lang="en-AU" dirty="0" err="1"/>
              <a:t>pMat</a:t>
            </a:r>
            <a:r>
              <a:rPr lang="en-AU" dirty="0"/>
              <a:t>);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 err="1"/>
              <a:t>renderImage</a:t>
            </a:r>
            <a:r>
              <a:rPr lang="en-US" sz="36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9673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E1C7-9B2B-4CDA-A665-48887A21A4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8283162" cy="1261800"/>
          </a:xfrm>
        </p:spPr>
        <p:txBody>
          <a:bodyPr/>
          <a:lstStyle/>
          <a:p>
            <a:r>
              <a:rPr lang="en-AU" sz="3600" b="1" dirty="0"/>
              <a:t>DICOM Parsing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1EA21-2C58-4629-ABE7-57496C84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01" y="2033279"/>
            <a:ext cx="8622833" cy="48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826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188700"/>
            <a:ext cx="96062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dirty="0"/>
          </a:p>
          <a:p>
            <a:r>
              <a:rPr lang="en-AU" dirty="0">
                <a:solidFill>
                  <a:schemeClr val="accent6"/>
                </a:solidFill>
              </a:rPr>
              <a:t>        // bind 2D texture corresponding to the dual-view image and draw</a:t>
            </a:r>
          </a:p>
          <a:p>
            <a:endParaRPr lang="en-AU" dirty="0"/>
          </a:p>
          <a:p>
            <a:r>
              <a:rPr lang="en-AU" dirty="0"/>
              <a:t>        </a:t>
            </a:r>
            <a:r>
              <a:rPr lang="en-AU" dirty="0" err="1"/>
              <a:t>gl.bindBuffer</a:t>
            </a:r>
            <a:r>
              <a:rPr lang="en-AU" dirty="0"/>
              <a:t>(</a:t>
            </a:r>
            <a:r>
              <a:rPr lang="en-AU" dirty="0" err="1"/>
              <a:t>gl.ARRAY_BUFFER</a:t>
            </a:r>
            <a:r>
              <a:rPr lang="en-AU" dirty="0"/>
              <a:t>, </a:t>
            </a:r>
            <a:r>
              <a:rPr lang="en-AU" dirty="0" err="1"/>
              <a:t>this.imageVertAttributesBuffer</a:t>
            </a:r>
            <a:r>
              <a:rPr lang="en-AU" dirty="0"/>
              <a:t>[view]);</a:t>
            </a:r>
          </a:p>
          <a:p>
            <a:r>
              <a:rPr lang="en-AU" dirty="0"/>
              <a:t>        </a:t>
            </a:r>
            <a:r>
              <a:rPr lang="en-AU" dirty="0" err="1"/>
              <a:t>gl.enableVertexAttribArray</a:t>
            </a:r>
            <a:r>
              <a:rPr lang="en-AU" dirty="0"/>
              <a:t>(</a:t>
            </a:r>
            <a:r>
              <a:rPr lang="en-AU" dirty="0" err="1"/>
              <a:t>this.imageShader.vertexPositionAttribute</a:t>
            </a:r>
            <a:r>
              <a:rPr lang="en-AU" dirty="0"/>
              <a:t>);</a:t>
            </a:r>
          </a:p>
          <a:p>
            <a:r>
              <a:rPr lang="en-AU" dirty="0"/>
              <a:t>        </a:t>
            </a:r>
            <a:r>
              <a:rPr lang="en-AU" dirty="0" err="1"/>
              <a:t>gl.vertexAttribPointer</a:t>
            </a:r>
            <a:r>
              <a:rPr lang="en-AU" dirty="0"/>
              <a:t>(</a:t>
            </a:r>
            <a:r>
              <a:rPr lang="en-AU" dirty="0" err="1"/>
              <a:t>this.imageShader.vertexPositionAttribute</a:t>
            </a:r>
            <a:r>
              <a:rPr lang="en-AU" dirty="0"/>
              <a:t>, 3, </a:t>
            </a:r>
            <a:r>
              <a:rPr lang="en-AU" dirty="0" err="1"/>
              <a:t>gl.FLOAT</a:t>
            </a:r>
            <a:r>
              <a:rPr lang="en-AU" dirty="0"/>
              <a:t>, false, 20, 0);</a:t>
            </a:r>
          </a:p>
          <a:p>
            <a:r>
              <a:rPr lang="en-AU" dirty="0"/>
              <a:t>        </a:t>
            </a:r>
            <a:r>
              <a:rPr lang="en-AU" dirty="0" err="1"/>
              <a:t>gl.enableVertexAttribArray</a:t>
            </a:r>
            <a:r>
              <a:rPr lang="en-AU" dirty="0"/>
              <a:t>(</a:t>
            </a:r>
            <a:r>
              <a:rPr lang="en-AU" dirty="0" err="1"/>
              <a:t>this.imageShader.vertexTexCoordAttribute</a:t>
            </a:r>
            <a:r>
              <a:rPr lang="en-AU" dirty="0"/>
              <a:t>);</a:t>
            </a:r>
          </a:p>
          <a:p>
            <a:r>
              <a:rPr lang="en-AU" dirty="0"/>
              <a:t>        </a:t>
            </a:r>
            <a:r>
              <a:rPr lang="en-AU" dirty="0" err="1"/>
              <a:t>gl.vertexAttribPointer</a:t>
            </a:r>
            <a:r>
              <a:rPr lang="en-AU" dirty="0"/>
              <a:t>(</a:t>
            </a:r>
            <a:r>
              <a:rPr lang="en-AU" dirty="0" err="1"/>
              <a:t>this.imageShader.vertexTexCoordAttribute</a:t>
            </a:r>
            <a:r>
              <a:rPr lang="en-AU" dirty="0"/>
              <a:t>, 2, </a:t>
            </a:r>
            <a:r>
              <a:rPr lang="en-AU" dirty="0" err="1"/>
              <a:t>gl.FLOAT</a:t>
            </a:r>
            <a:r>
              <a:rPr lang="en-AU" dirty="0"/>
              <a:t>, false, 20, 12);</a:t>
            </a:r>
          </a:p>
          <a:p>
            <a:endParaRPr lang="en-AU" dirty="0"/>
          </a:p>
          <a:p>
            <a:r>
              <a:rPr lang="en-US" dirty="0"/>
              <a:t>        </a:t>
            </a:r>
            <a:r>
              <a:rPr lang="en-US" dirty="0" err="1"/>
              <a:t>gl.drawArrays</a:t>
            </a:r>
            <a:r>
              <a:rPr lang="en-US" dirty="0"/>
              <a:t>(</a:t>
            </a:r>
            <a:r>
              <a:rPr lang="en-US" dirty="0" err="1"/>
              <a:t>gl.TRIANGLE_STRIP</a:t>
            </a:r>
            <a:r>
              <a:rPr lang="en-US" dirty="0"/>
              <a:t>, 0, 4);</a:t>
            </a:r>
          </a:p>
          <a:p>
            <a:endParaRPr lang="en-AU" dirty="0"/>
          </a:p>
          <a:p>
            <a:r>
              <a:rPr lang="en-AU" dirty="0"/>
              <a:t>        </a:t>
            </a:r>
            <a:r>
              <a:rPr lang="en-AU" dirty="0" err="1"/>
              <a:t>gl.disableVertexAttribArray</a:t>
            </a:r>
            <a:r>
              <a:rPr lang="en-AU" dirty="0"/>
              <a:t>(</a:t>
            </a:r>
            <a:r>
              <a:rPr lang="en-AU" dirty="0" err="1"/>
              <a:t>this.imageShader.vertexPositionAttribute</a:t>
            </a:r>
            <a:r>
              <a:rPr lang="en-AU" dirty="0"/>
              <a:t>);</a:t>
            </a:r>
          </a:p>
          <a:p>
            <a:r>
              <a:rPr lang="en-AU" dirty="0"/>
              <a:t>        </a:t>
            </a:r>
            <a:r>
              <a:rPr lang="en-AU" dirty="0" err="1"/>
              <a:t>gl.disableVertexAttribArray</a:t>
            </a:r>
            <a:r>
              <a:rPr lang="en-AU" dirty="0"/>
              <a:t>(</a:t>
            </a:r>
            <a:r>
              <a:rPr lang="en-AU" dirty="0" err="1"/>
              <a:t>this.imageShader.vertexTexCoordAttribute</a:t>
            </a:r>
            <a:r>
              <a:rPr lang="en-AU" dirty="0"/>
              <a:t>);</a:t>
            </a:r>
          </a:p>
          <a:p>
            <a:r>
              <a:rPr lang="en-AU" dirty="0"/>
              <a:t>    }</a:t>
            </a:r>
          </a:p>
          <a:p>
            <a:endParaRPr lang="en-AU" dirty="0"/>
          </a:p>
          <a:p>
            <a:r>
              <a:rPr lang="en-US" dirty="0"/>
              <a:t>    </a:t>
            </a:r>
            <a:r>
              <a:rPr lang="en-US" dirty="0" err="1"/>
              <a:t>gl.disable</a:t>
            </a:r>
            <a:r>
              <a:rPr lang="en-US" dirty="0"/>
              <a:t>(</a:t>
            </a:r>
            <a:r>
              <a:rPr lang="en-US" dirty="0" err="1"/>
              <a:t>gl.SCISSOR_TEST</a:t>
            </a:r>
            <a:r>
              <a:rPr lang="en-US" dirty="0"/>
              <a:t>);</a:t>
            </a:r>
          </a:p>
          <a:p>
            <a:endParaRPr lang="en-AU" dirty="0"/>
          </a:p>
          <a:p>
            <a:r>
              <a:rPr lang="en-AU" dirty="0">
                <a:solidFill>
                  <a:schemeClr val="accent6"/>
                </a:solidFill>
              </a:rPr>
              <a:t>    // flag current view as being up-to-date</a:t>
            </a:r>
          </a:p>
          <a:p>
            <a:r>
              <a:rPr lang="en-AU" dirty="0"/>
              <a:t>    </a:t>
            </a:r>
            <a:r>
              <a:rPr lang="en-AU" dirty="0" err="1"/>
              <a:t>dualViewTextureUpdated</a:t>
            </a:r>
            <a:r>
              <a:rPr lang="en-AU" dirty="0"/>
              <a:t>[view] = false;</a:t>
            </a:r>
          </a:p>
          <a:p>
            <a:r>
              <a:rPr lang="en-AU" dirty="0"/>
              <a:t>}</a:t>
            </a:r>
            <a:endParaRPr lang="en-AU" sz="4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 err="1"/>
              <a:t>renderImage</a:t>
            </a:r>
            <a:r>
              <a:rPr lang="en-US" sz="36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23483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188700"/>
            <a:ext cx="960622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if (</a:t>
            </a:r>
            <a:r>
              <a:rPr lang="en-US" sz="2400" dirty="0" err="1"/>
              <a:t>chunkIndex</a:t>
            </a:r>
            <a:r>
              <a:rPr lang="en-US" sz="2400" dirty="0"/>
              <a:t> == 0 &amp;&amp; !</a:t>
            </a:r>
            <a:r>
              <a:rPr lang="en-US" sz="2400" dirty="0" err="1"/>
              <a:t>isLoadingVolume</a:t>
            </a:r>
            <a:r>
              <a:rPr lang="en-US" sz="2400" dirty="0"/>
              <a:t>) </a:t>
            </a:r>
            <a:r>
              <a:rPr lang="en-US" sz="2400" dirty="0" err="1"/>
              <a:t>isReceivingChunks</a:t>
            </a:r>
            <a:r>
              <a:rPr lang="en-US" sz="2400" dirty="0"/>
              <a:t> = true;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/>
                </a:solidFill>
              </a:rPr>
              <a:t>    // do not interfere with 2D streaming to avoid lags</a:t>
            </a:r>
          </a:p>
          <a:p>
            <a:r>
              <a:rPr lang="en-AU" sz="2400" dirty="0"/>
              <a:t>    if (</a:t>
            </a:r>
            <a:r>
              <a:rPr lang="en-AU" sz="2400" dirty="0" err="1"/>
              <a:t>isLoadingVolume</a:t>
            </a:r>
            <a:r>
              <a:rPr lang="en-AU" sz="2400" dirty="0"/>
              <a:t> || !</a:t>
            </a:r>
            <a:r>
              <a:rPr lang="en-AU" sz="2400" dirty="0" err="1"/>
              <a:t>isReceivingChunks</a:t>
            </a:r>
            <a:r>
              <a:rPr lang="en-AU" sz="2400" dirty="0"/>
              <a:t>) return;</a:t>
            </a:r>
          </a:p>
          <a:p>
            <a:endParaRPr lang="en-AU" sz="2400" dirty="0"/>
          </a:p>
          <a:p>
            <a:r>
              <a:rPr lang="en-AU" sz="2400" dirty="0">
                <a:solidFill>
                  <a:schemeClr val="accent6"/>
                </a:solidFill>
              </a:rPr>
              <a:t>    // starting new volume</a:t>
            </a:r>
          </a:p>
          <a:p>
            <a:r>
              <a:rPr lang="en-AU" sz="2400" dirty="0"/>
              <a:t>    if (</a:t>
            </a:r>
            <a:r>
              <a:rPr lang="en-AU" sz="2400" dirty="0" err="1"/>
              <a:t>chunkIndex</a:t>
            </a:r>
            <a:r>
              <a:rPr lang="en-AU" sz="2400" dirty="0"/>
              <a:t> == 0) {</a:t>
            </a:r>
          </a:p>
          <a:p>
            <a:r>
              <a:rPr lang="en-AU" sz="2400" dirty="0"/>
              <a:t>        </a:t>
            </a:r>
            <a:r>
              <a:rPr lang="en-AU" sz="2400" dirty="0" err="1"/>
              <a:t>this.chunkedVolumeSliceCount</a:t>
            </a:r>
            <a:r>
              <a:rPr lang="en-AU" sz="2400" dirty="0"/>
              <a:t> = 0;</a:t>
            </a:r>
          </a:p>
          <a:p>
            <a:r>
              <a:rPr lang="en-AU" sz="2400" dirty="0"/>
              <a:t>        </a:t>
            </a:r>
            <a:r>
              <a:rPr lang="en-AU" sz="2400" dirty="0" err="1"/>
              <a:t>this.viewer.clearBoxes</a:t>
            </a:r>
            <a:r>
              <a:rPr lang="en-AU" sz="2400" dirty="0"/>
              <a:t>();</a:t>
            </a:r>
          </a:p>
          <a:p>
            <a:r>
              <a:rPr lang="en-AU" sz="2400" dirty="0"/>
              <a:t>    }</a:t>
            </a:r>
          </a:p>
          <a:p>
            <a:endParaRPr lang="en-AU" sz="2400" dirty="0"/>
          </a:p>
          <a:p>
            <a:r>
              <a:rPr lang="en-US" sz="2400" dirty="0">
                <a:solidFill>
                  <a:schemeClr val="accent6"/>
                </a:solidFill>
              </a:rPr>
              <a:t>    // add volume chunks to queue</a:t>
            </a:r>
            <a:endParaRPr lang="en-AU" sz="2400" dirty="0">
              <a:solidFill>
                <a:schemeClr val="accent6"/>
              </a:solidFill>
            </a:endParaRPr>
          </a:p>
          <a:p>
            <a:r>
              <a:rPr lang="en-AU" sz="2400" dirty="0"/>
              <a:t>    </a:t>
            </a:r>
            <a:r>
              <a:rPr lang="en-AU" sz="2400" dirty="0" err="1"/>
              <a:t>queuedVolumeChunks.push</a:t>
            </a:r>
            <a:r>
              <a:rPr lang="en-AU" sz="2400" dirty="0"/>
              <a:t>({ data: pixels, slices: </a:t>
            </a:r>
            <a:r>
              <a:rPr lang="en-AU" sz="2400" dirty="0" err="1"/>
              <a:t>chunkSlices</a:t>
            </a:r>
            <a:r>
              <a:rPr lang="en-AU" sz="2400" dirty="0"/>
              <a:t> });</a:t>
            </a:r>
          </a:p>
          <a:p>
            <a:r>
              <a:rPr lang="en-AU" sz="2400" dirty="0"/>
              <a:t>    </a:t>
            </a:r>
            <a:r>
              <a:rPr lang="en-AU" sz="2400" dirty="0" err="1"/>
              <a:t>transferables.push</a:t>
            </a:r>
            <a:r>
              <a:rPr lang="en-AU" sz="2400" dirty="0"/>
              <a:t>(</a:t>
            </a:r>
            <a:r>
              <a:rPr lang="en-AU" sz="2400" dirty="0" err="1"/>
              <a:t>pixels.buffer</a:t>
            </a:r>
            <a:r>
              <a:rPr lang="en-AU" sz="2400" dirty="0"/>
              <a:t>);</a:t>
            </a:r>
          </a:p>
          <a:p>
            <a:r>
              <a:rPr lang="en-AU" sz="2400" dirty="0"/>
              <a:t>    </a:t>
            </a:r>
            <a:r>
              <a:rPr lang="en-AU" sz="2400" dirty="0" err="1"/>
              <a:t>chunkSliceCounts.push</a:t>
            </a:r>
            <a:r>
              <a:rPr lang="en-AU" sz="2400" dirty="0"/>
              <a:t>(</a:t>
            </a:r>
            <a:r>
              <a:rPr lang="en-AU" sz="2400" dirty="0" err="1"/>
              <a:t>chunkSlices</a:t>
            </a:r>
            <a:r>
              <a:rPr lang="en-AU" sz="2400" dirty="0"/>
              <a:t>);</a:t>
            </a:r>
          </a:p>
          <a:p>
            <a:r>
              <a:rPr lang="en-AU" sz="2400" dirty="0"/>
              <a:t>    </a:t>
            </a:r>
            <a:r>
              <a:rPr lang="en-AU" sz="2400" dirty="0" err="1"/>
              <a:t>this.chunkedVolumeSliceCount</a:t>
            </a:r>
            <a:r>
              <a:rPr lang="en-AU" sz="2400" dirty="0"/>
              <a:t> += </a:t>
            </a:r>
            <a:r>
              <a:rPr lang="en-AU" sz="2400" dirty="0" err="1"/>
              <a:t>chunkSlices</a:t>
            </a:r>
            <a:r>
              <a:rPr lang="en-AU" sz="2400" dirty="0"/>
              <a:t>;</a:t>
            </a:r>
            <a:endParaRPr lang="en-AU" sz="4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AU" sz="2800" b="1" dirty="0" err="1"/>
              <a:t>onVolumeChunkUpdateMultiThreaded</a:t>
            </a:r>
            <a:r>
              <a:rPr lang="en-US" sz="28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078587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188700"/>
            <a:ext cx="96062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accent6"/>
                </a:solidFill>
              </a:rPr>
              <a:t> // final chunk received – load the volume</a:t>
            </a:r>
          </a:p>
          <a:p>
            <a:r>
              <a:rPr lang="en-AU" sz="2400" dirty="0"/>
              <a:t> if (</a:t>
            </a:r>
            <a:r>
              <a:rPr lang="en-AU" sz="2400" dirty="0" err="1"/>
              <a:t>endOfBag</a:t>
            </a:r>
            <a:r>
              <a:rPr lang="en-AU" sz="2400" dirty="0"/>
              <a:t>) {</a:t>
            </a:r>
          </a:p>
          <a:p>
            <a:r>
              <a:rPr lang="en-AU" sz="2400" dirty="0"/>
              <a:t>        </a:t>
            </a:r>
            <a:r>
              <a:rPr lang="en-AU" sz="2400" dirty="0" err="1"/>
              <a:t>this.isVolumeReceived</a:t>
            </a:r>
            <a:r>
              <a:rPr lang="en-AU" sz="2400" dirty="0"/>
              <a:t> = false;</a:t>
            </a:r>
          </a:p>
          <a:p>
            <a:r>
              <a:rPr lang="en-AU" sz="2400" dirty="0"/>
              <a:t>        </a:t>
            </a:r>
            <a:r>
              <a:rPr lang="en-AU" sz="2400" dirty="0" err="1"/>
              <a:t>this.volume</a:t>
            </a:r>
            <a:r>
              <a:rPr lang="en-AU" sz="2400" dirty="0"/>
              <a:t> = new </a:t>
            </a:r>
            <a:r>
              <a:rPr lang="en-AU" sz="2400" dirty="0" err="1"/>
              <a:t>papaya.volume.Volume</a:t>
            </a:r>
            <a:r>
              <a:rPr lang="en-AU" sz="2400" dirty="0"/>
              <a:t>(</a:t>
            </a:r>
            <a:r>
              <a:rPr lang="en-AU" sz="2400" dirty="0" err="1"/>
              <a:t>this.viewer.container.display</a:t>
            </a:r>
            <a:r>
              <a:rPr lang="en-AU" sz="2400" dirty="0"/>
              <a:t>, 		</a:t>
            </a:r>
            <a:r>
              <a:rPr lang="en-AU" sz="2400" dirty="0" err="1"/>
              <a:t>this.viewer</a:t>
            </a:r>
            <a:r>
              <a:rPr lang="en-AU" sz="2400" dirty="0"/>
              <a:t>, </a:t>
            </a:r>
            <a:r>
              <a:rPr lang="en-AU" sz="2400" dirty="0" err="1"/>
              <a:t>this.viewer.container.params</a:t>
            </a:r>
            <a:r>
              <a:rPr lang="en-AU" sz="2400" dirty="0"/>
              <a:t>);</a:t>
            </a:r>
          </a:p>
          <a:p>
            <a:r>
              <a:rPr lang="en-AU" sz="2400" dirty="0"/>
              <a:t>        if (</a:t>
            </a:r>
            <a:r>
              <a:rPr lang="en-AU" sz="2400" dirty="0" err="1"/>
              <a:t>this.volumeTexture</a:t>
            </a:r>
            <a:r>
              <a:rPr lang="en-AU" sz="2400" dirty="0"/>
              <a:t> !== null) { </a:t>
            </a:r>
            <a:r>
              <a:rPr lang="en-AU" sz="2400" dirty="0">
                <a:solidFill>
                  <a:schemeClr val="accent6"/>
                </a:solidFill>
              </a:rPr>
              <a:t>// unload previous volume</a:t>
            </a:r>
          </a:p>
          <a:p>
            <a:r>
              <a:rPr lang="en-AU" sz="2400" dirty="0"/>
              <a:t>            </a:t>
            </a:r>
            <a:r>
              <a:rPr lang="en-AU" sz="2400" dirty="0" err="1"/>
              <a:t>this.releaseVolume</a:t>
            </a:r>
            <a:r>
              <a:rPr lang="en-AU" sz="2400" dirty="0"/>
              <a:t>(</a:t>
            </a:r>
            <a:r>
              <a:rPr lang="en-AU" sz="2400" dirty="0" err="1"/>
              <a:t>this.context</a:t>
            </a:r>
            <a:r>
              <a:rPr lang="en-AU" sz="2400" dirty="0"/>
              <a:t>);</a:t>
            </a:r>
          </a:p>
          <a:p>
            <a:r>
              <a:rPr lang="en-AU" sz="2400" dirty="0"/>
              <a:t>        }</a:t>
            </a:r>
          </a:p>
          <a:p>
            <a:r>
              <a:rPr lang="en-AU" sz="2400" dirty="0"/>
              <a:t>        </a:t>
            </a:r>
            <a:r>
              <a:rPr lang="en-AU" sz="2400" dirty="0" err="1"/>
              <a:t>this.voxelBytes</a:t>
            </a:r>
            <a:r>
              <a:rPr lang="en-AU" sz="2400" dirty="0"/>
              <a:t> = 2;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this.xDim</a:t>
            </a:r>
            <a:r>
              <a:rPr lang="en-US" sz="2400" dirty="0"/>
              <a:t> = </a:t>
            </a:r>
            <a:r>
              <a:rPr lang="en-US" sz="2400" dirty="0" err="1"/>
              <a:t>this.volume.xDim</a:t>
            </a:r>
            <a:r>
              <a:rPr lang="en-US" sz="2400" dirty="0"/>
              <a:t> = cols;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this.yDim</a:t>
            </a:r>
            <a:r>
              <a:rPr lang="en-US" sz="2400" dirty="0"/>
              <a:t> = </a:t>
            </a:r>
            <a:r>
              <a:rPr lang="en-US" sz="2400" dirty="0" err="1"/>
              <a:t>this.volume.yDim</a:t>
            </a:r>
            <a:r>
              <a:rPr lang="en-US" sz="2400" dirty="0"/>
              <a:t> = rows;</a:t>
            </a:r>
          </a:p>
          <a:p>
            <a:r>
              <a:rPr lang="en-AU" sz="2400" dirty="0"/>
              <a:t>        </a:t>
            </a:r>
            <a:r>
              <a:rPr lang="en-AU" sz="2400" dirty="0" err="1"/>
              <a:t>this.zDim</a:t>
            </a:r>
            <a:r>
              <a:rPr lang="en-AU" sz="2400" dirty="0"/>
              <a:t> = </a:t>
            </a:r>
            <a:r>
              <a:rPr lang="en-AU" sz="2400" dirty="0" err="1"/>
              <a:t>this.volume.zDim</a:t>
            </a:r>
            <a:r>
              <a:rPr lang="en-AU" sz="2400" dirty="0"/>
              <a:t> = </a:t>
            </a:r>
            <a:r>
              <a:rPr lang="en-AU" sz="2400" dirty="0" err="1"/>
              <a:t>this.chunkedVolumeSliceCount</a:t>
            </a:r>
            <a:r>
              <a:rPr lang="en-AU" sz="2400" dirty="0"/>
              <a:t>;</a:t>
            </a:r>
          </a:p>
          <a:p>
            <a:r>
              <a:rPr lang="en-AU" sz="2400" dirty="0"/>
              <a:t>        histogram = new Uint32Array(65536);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this.viewer.volume</a:t>
            </a:r>
            <a:r>
              <a:rPr lang="en-US" sz="2400" dirty="0"/>
              <a:t> = </a:t>
            </a:r>
            <a:r>
              <a:rPr lang="en-US" sz="2400" dirty="0" err="1"/>
              <a:t>this.volume</a:t>
            </a:r>
            <a:r>
              <a:rPr lang="en-US" sz="2400" dirty="0"/>
              <a:t>;</a:t>
            </a:r>
          </a:p>
          <a:p>
            <a:r>
              <a:rPr lang="en-AU" sz="2400" dirty="0"/>
              <a:t>        </a:t>
            </a:r>
            <a:r>
              <a:rPr lang="en-AU" sz="2400" dirty="0" err="1"/>
              <a:t>this.viewer.initializeViewer</a:t>
            </a:r>
            <a:r>
              <a:rPr lang="en-AU" sz="2400" dirty="0"/>
              <a:t>();</a:t>
            </a:r>
            <a:endParaRPr lang="en-AU" sz="6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AU" sz="2800" b="1" dirty="0" err="1"/>
              <a:t>onVolumeChunkUpdateMultiThreaded</a:t>
            </a:r>
            <a:r>
              <a:rPr lang="en-US" sz="28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5820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188700"/>
            <a:ext cx="960622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6"/>
                </a:solidFill>
              </a:rPr>
              <a:t>// more volume setup</a:t>
            </a:r>
          </a:p>
          <a:p>
            <a:r>
              <a:rPr lang="en-AU" dirty="0"/>
              <a:t> if (</a:t>
            </a:r>
            <a:r>
              <a:rPr lang="en-AU" dirty="0" err="1"/>
              <a:t>this.volumeData</a:t>
            </a:r>
            <a:r>
              <a:rPr lang="en-AU" dirty="0"/>
              <a:t> === null || </a:t>
            </a:r>
            <a:r>
              <a:rPr lang="en-AU" dirty="0" err="1"/>
              <a:t>currentAlloc</a:t>
            </a:r>
            <a:r>
              <a:rPr lang="en-AU" dirty="0"/>
              <a:t> &lt; </a:t>
            </a:r>
            <a:r>
              <a:rPr lang="en-AU" dirty="0" err="1"/>
              <a:t>this.xDim</a:t>
            </a:r>
            <a:r>
              <a:rPr lang="en-AU" dirty="0"/>
              <a:t> * </a:t>
            </a:r>
            <a:r>
              <a:rPr lang="en-AU" dirty="0" err="1"/>
              <a:t>this.yDim</a:t>
            </a:r>
            <a:r>
              <a:rPr lang="en-AU" dirty="0"/>
              <a:t> * </a:t>
            </a:r>
            <a:r>
              <a:rPr lang="en-AU" dirty="0" err="1"/>
              <a:t>this.zDim</a:t>
            </a:r>
            <a:r>
              <a:rPr lang="en-AU" dirty="0"/>
              <a:t>) {</a:t>
            </a:r>
          </a:p>
          <a:p>
            <a:r>
              <a:rPr lang="en-AU" dirty="0"/>
              <a:t>            </a:t>
            </a:r>
            <a:r>
              <a:rPr lang="en-AU" dirty="0" err="1"/>
              <a:t>currentAlloc</a:t>
            </a:r>
            <a:r>
              <a:rPr lang="en-AU" dirty="0"/>
              <a:t> = </a:t>
            </a:r>
            <a:r>
              <a:rPr lang="en-AU" dirty="0" err="1"/>
              <a:t>Math.max</a:t>
            </a:r>
            <a:r>
              <a:rPr lang="en-AU" dirty="0"/>
              <a:t>(512, </a:t>
            </a:r>
            <a:r>
              <a:rPr lang="en-AU" dirty="0" err="1"/>
              <a:t>this.xDim</a:t>
            </a:r>
            <a:r>
              <a:rPr lang="en-AU" dirty="0"/>
              <a:t>) * </a:t>
            </a:r>
            <a:r>
              <a:rPr lang="en-AU" dirty="0" err="1"/>
              <a:t>Math.max</a:t>
            </a:r>
            <a:r>
              <a:rPr lang="en-AU" dirty="0"/>
              <a:t>(512, </a:t>
            </a:r>
            <a:r>
              <a:rPr lang="en-AU" dirty="0" err="1"/>
              <a:t>this.yDim</a:t>
            </a:r>
            <a:r>
              <a:rPr lang="en-AU" dirty="0"/>
              <a:t>) * </a:t>
            </a:r>
            <a:r>
              <a:rPr lang="en-AU" dirty="0" err="1"/>
              <a:t>Math.max</a:t>
            </a:r>
            <a:r>
              <a:rPr lang="en-AU" dirty="0"/>
              <a:t>(1024, 	</a:t>
            </a:r>
            <a:r>
              <a:rPr lang="en-AU" dirty="0" err="1"/>
              <a:t>this.zDim</a:t>
            </a:r>
            <a:r>
              <a:rPr lang="en-AU" dirty="0"/>
              <a:t>);</a:t>
            </a:r>
          </a:p>
          <a:p>
            <a:r>
              <a:rPr lang="en-US" dirty="0"/>
              <a:t>            </a:t>
            </a:r>
            <a:r>
              <a:rPr lang="en-US" dirty="0" err="1"/>
              <a:t>this.volumeData</a:t>
            </a:r>
            <a:r>
              <a:rPr lang="en-US" dirty="0"/>
              <a:t> = new Uint16Array(</a:t>
            </a:r>
            <a:r>
              <a:rPr lang="en-US" dirty="0" err="1"/>
              <a:t>currentAlloc</a:t>
            </a:r>
            <a:r>
              <a:rPr lang="en-US" dirty="0"/>
              <a:t>);</a:t>
            </a:r>
          </a:p>
          <a:p>
            <a:r>
              <a:rPr lang="en-US" dirty="0"/>
              <a:t>            console.log("</a:t>
            </a:r>
            <a:r>
              <a:rPr lang="en-US" dirty="0" err="1"/>
              <a:t>onVolumeChunkUpdateMultiThreaded</a:t>
            </a:r>
            <a:r>
              <a:rPr lang="en-US" dirty="0"/>
              <a:t>: current allocation = ", </a:t>
            </a:r>
            <a:r>
              <a:rPr lang="en-US" dirty="0" err="1"/>
              <a:t>currentAlloc</a:t>
            </a:r>
            <a:r>
              <a:rPr lang="en-US" dirty="0"/>
              <a:t>);</a:t>
            </a:r>
          </a:p>
          <a:p>
            <a:r>
              <a:rPr lang="en-AU" dirty="0"/>
              <a:t>        }</a:t>
            </a:r>
          </a:p>
          <a:p>
            <a:r>
              <a:rPr lang="en-AU" dirty="0"/>
              <a:t>        </a:t>
            </a:r>
            <a:r>
              <a:rPr lang="en-AU" dirty="0" err="1"/>
              <a:t>this.volume.imageData.data</a:t>
            </a:r>
            <a:r>
              <a:rPr lang="en-AU" dirty="0"/>
              <a:t> = </a:t>
            </a:r>
            <a:r>
              <a:rPr lang="en-AU" dirty="0" err="1"/>
              <a:t>this.volumeData</a:t>
            </a:r>
            <a:r>
              <a:rPr lang="en-AU" dirty="0"/>
              <a:t>;</a:t>
            </a:r>
          </a:p>
          <a:p>
            <a:endParaRPr lang="en-AU" dirty="0"/>
          </a:p>
          <a:p>
            <a:r>
              <a:rPr lang="en-AU" dirty="0">
                <a:solidFill>
                  <a:schemeClr val="accent6"/>
                </a:solidFill>
              </a:rPr>
              <a:t>        // shared data for web worker</a:t>
            </a:r>
          </a:p>
          <a:p>
            <a:r>
              <a:rPr lang="en-US" dirty="0"/>
              <a:t>        </a:t>
            </a:r>
            <a:r>
              <a:rPr lang="en-US" dirty="0" err="1"/>
              <a:t>transferables.push</a:t>
            </a:r>
            <a:r>
              <a:rPr lang="en-US" dirty="0"/>
              <a:t>(</a:t>
            </a:r>
            <a:r>
              <a:rPr lang="en-US" dirty="0" err="1"/>
              <a:t>this.volumeData.buffer</a:t>
            </a:r>
            <a:r>
              <a:rPr lang="en-US" dirty="0"/>
              <a:t>);</a:t>
            </a:r>
          </a:p>
          <a:p>
            <a:r>
              <a:rPr lang="en-AU" dirty="0"/>
              <a:t>        </a:t>
            </a:r>
            <a:r>
              <a:rPr lang="en-AU" dirty="0" err="1"/>
              <a:t>transferables.push</a:t>
            </a:r>
            <a:r>
              <a:rPr lang="en-AU" dirty="0"/>
              <a:t>(</a:t>
            </a:r>
            <a:r>
              <a:rPr lang="en-AU" dirty="0" err="1"/>
              <a:t>histogram.buffer</a:t>
            </a:r>
            <a:r>
              <a:rPr lang="en-AU" dirty="0"/>
              <a:t>);</a:t>
            </a:r>
          </a:p>
          <a:p>
            <a:endParaRPr lang="en-AU" dirty="0"/>
          </a:p>
          <a:p>
            <a:r>
              <a:rPr lang="en-AU" dirty="0"/>
              <a:t>        </a:t>
            </a:r>
            <a:r>
              <a:rPr lang="en-AU" dirty="0" err="1"/>
              <a:t>isLoadingVolume</a:t>
            </a:r>
            <a:r>
              <a:rPr lang="en-AU" dirty="0"/>
              <a:t> = true;</a:t>
            </a:r>
          </a:p>
          <a:p>
            <a:r>
              <a:rPr lang="en-AU" dirty="0"/>
              <a:t>        </a:t>
            </a:r>
            <a:r>
              <a:rPr lang="en-AU" dirty="0" err="1"/>
              <a:t>isReceivingChunks</a:t>
            </a:r>
            <a:r>
              <a:rPr lang="en-AU" dirty="0"/>
              <a:t> = false;</a:t>
            </a:r>
          </a:p>
          <a:p>
            <a:r>
              <a:rPr lang="en-AU" dirty="0"/>
              <a:t>        </a:t>
            </a:r>
            <a:r>
              <a:rPr lang="en-AU" dirty="0" err="1"/>
              <a:t>this.initVolume</a:t>
            </a:r>
            <a:r>
              <a:rPr lang="en-AU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this.texScaleX</a:t>
            </a:r>
            <a:r>
              <a:rPr lang="en-US" dirty="0"/>
              <a:t> = </a:t>
            </a:r>
            <a:r>
              <a:rPr lang="en-US" dirty="0" err="1"/>
              <a:t>this.xDim</a:t>
            </a:r>
            <a:r>
              <a:rPr lang="en-US" dirty="0"/>
              <a:t> / </a:t>
            </a:r>
            <a:r>
              <a:rPr lang="en-US" dirty="0" err="1"/>
              <a:t>this.texSizeX</a:t>
            </a:r>
            <a:r>
              <a:rPr lang="en-US" dirty="0"/>
              <a:t>;</a:t>
            </a:r>
          </a:p>
          <a:p>
            <a:r>
              <a:rPr lang="en-US" dirty="0"/>
              <a:t>        </a:t>
            </a:r>
            <a:r>
              <a:rPr lang="en-US" dirty="0" err="1"/>
              <a:t>this.texScaleY</a:t>
            </a:r>
            <a:r>
              <a:rPr lang="en-US" dirty="0"/>
              <a:t> = </a:t>
            </a:r>
            <a:r>
              <a:rPr lang="en-US" dirty="0" err="1"/>
              <a:t>this.yDim</a:t>
            </a:r>
            <a:r>
              <a:rPr lang="en-US" dirty="0"/>
              <a:t> / </a:t>
            </a:r>
            <a:r>
              <a:rPr lang="en-US" dirty="0" err="1"/>
              <a:t>this.texSizeY</a:t>
            </a:r>
            <a:r>
              <a:rPr lang="en-US" dirty="0"/>
              <a:t>;</a:t>
            </a:r>
          </a:p>
          <a:p>
            <a:r>
              <a:rPr lang="en-AU" dirty="0"/>
              <a:t>        </a:t>
            </a:r>
            <a:r>
              <a:rPr lang="en-AU" dirty="0" err="1"/>
              <a:t>this.texScaleZ</a:t>
            </a:r>
            <a:r>
              <a:rPr lang="en-AU" dirty="0"/>
              <a:t> = </a:t>
            </a:r>
            <a:r>
              <a:rPr lang="en-AU" dirty="0" err="1"/>
              <a:t>this.zDim</a:t>
            </a:r>
            <a:r>
              <a:rPr lang="en-AU" dirty="0"/>
              <a:t> / </a:t>
            </a:r>
            <a:r>
              <a:rPr lang="en-AU" dirty="0" err="1"/>
              <a:t>this.texSizeZ</a:t>
            </a:r>
            <a:r>
              <a:rPr lang="en-AU" dirty="0"/>
              <a:t>;</a:t>
            </a:r>
          </a:p>
          <a:p>
            <a:r>
              <a:rPr lang="en-US" dirty="0"/>
              <a:t>        </a:t>
            </a:r>
            <a:r>
              <a:rPr lang="en-US" dirty="0" err="1"/>
              <a:t>this.xHalf</a:t>
            </a:r>
            <a:r>
              <a:rPr lang="en-US" dirty="0"/>
              <a:t> = (</a:t>
            </a:r>
            <a:r>
              <a:rPr lang="en-US" dirty="0" err="1"/>
              <a:t>this.xDim</a:t>
            </a:r>
            <a:r>
              <a:rPr lang="en-US" dirty="0"/>
              <a:t> * </a:t>
            </a:r>
            <a:r>
              <a:rPr lang="en-US" dirty="0" err="1"/>
              <a:t>this.xSize</a:t>
            </a:r>
            <a:r>
              <a:rPr lang="en-US" dirty="0"/>
              <a:t>) / 2.0;</a:t>
            </a:r>
          </a:p>
          <a:p>
            <a:r>
              <a:rPr lang="en-US" dirty="0"/>
              <a:t>        </a:t>
            </a:r>
            <a:r>
              <a:rPr lang="en-US" dirty="0" err="1"/>
              <a:t>this.yHalf</a:t>
            </a:r>
            <a:r>
              <a:rPr lang="en-US" dirty="0"/>
              <a:t> = (</a:t>
            </a:r>
            <a:r>
              <a:rPr lang="en-US" dirty="0" err="1"/>
              <a:t>this.yDim</a:t>
            </a:r>
            <a:r>
              <a:rPr lang="en-US" dirty="0"/>
              <a:t> * </a:t>
            </a:r>
            <a:r>
              <a:rPr lang="en-US" dirty="0" err="1"/>
              <a:t>this.ySize</a:t>
            </a:r>
            <a:r>
              <a:rPr lang="en-US" dirty="0"/>
              <a:t>) / 2.0;</a:t>
            </a:r>
          </a:p>
          <a:p>
            <a:r>
              <a:rPr lang="en-US" dirty="0"/>
              <a:t>        </a:t>
            </a:r>
            <a:r>
              <a:rPr lang="en-US" dirty="0" err="1"/>
              <a:t>this.zHalf</a:t>
            </a:r>
            <a:r>
              <a:rPr lang="en-US" dirty="0"/>
              <a:t> = (</a:t>
            </a:r>
            <a:r>
              <a:rPr lang="en-US" dirty="0" err="1"/>
              <a:t>this.zDim</a:t>
            </a:r>
            <a:r>
              <a:rPr lang="en-US" dirty="0"/>
              <a:t> * </a:t>
            </a:r>
            <a:r>
              <a:rPr lang="en-US" dirty="0" err="1"/>
              <a:t>this.zSize</a:t>
            </a:r>
            <a:r>
              <a:rPr lang="en-US" dirty="0"/>
              <a:t>) / 2.0;</a:t>
            </a:r>
            <a:endParaRPr lang="en-AU" sz="6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AU" sz="2800" b="1" dirty="0" err="1"/>
              <a:t>onVolumeChunkUpdateMultiThreaded</a:t>
            </a:r>
            <a:r>
              <a:rPr lang="en-US" sz="28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540638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084790"/>
            <a:ext cx="960622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AU" dirty="0">
                <a:solidFill>
                  <a:schemeClr val="accent6"/>
                </a:solidFill>
              </a:rPr>
              <a:t>// setup volume-load web worker</a:t>
            </a:r>
          </a:p>
          <a:p>
            <a:pPr lvl="1"/>
            <a:r>
              <a:rPr lang="en-AU" dirty="0"/>
              <a:t>var that = this;</a:t>
            </a:r>
          </a:p>
          <a:p>
            <a:endParaRPr lang="en-AU" sz="1000" dirty="0"/>
          </a:p>
          <a:p>
            <a:r>
              <a:rPr lang="en-AU" dirty="0"/>
              <a:t>        function </a:t>
            </a:r>
            <a:r>
              <a:rPr lang="en-AU" b="1" dirty="0" err="1"/>
              <a:t>createWorker</a:t>
            </a:r>
            <a:r>
              <a:rPr lang="en-AU" dirty="0"/>
              <a:t>() {</a:t>
            </a:r>
          </a:p>
          <a:p>
            <a:r>
              <a:rPr lang="en-US" dirty="0"/>
              <a:t>            var v = new Worker('worker/volumeWorker.js');</a:t>
            </a:r>
          </a:p>
          <a:p>
            <a:r>
              <a:rPr lang="en-AU" dirty="0"/>
              <a:t>            </a:t>
            </a:r>
            <a:r>
              <a:rPr lang="en-AU" dirty="0" err="1"/>
              <a:t>v.postMessage</a:t>
            </a:r>
            <a:r>
              <a:rPr lang="en-AU" dirty="0"/>
              <a:t>({ chunks: </a:t>
            </a:r>
            <a:r>
              <a:rPr lang="en-AU" dirty="0" err="1"/>
              <a:t>transferables</a:t>
            </a:r>
            <a:r>
              <a:rPr lang="en-AU" dirty="0"/>
              <a:t>, </a:t>
            </a:r>
            <a:r>
              <a:rPr lang="en-AU" dirty="0" err="1"/>
              <a:t>chunkSliceCounts</a:t>
            </a:r>
            <a:r>
              <a:rPr lang="en-AU" dirty="0"/>
              <a:t>: </a:t>
            </a:r>
            <a:r>
              <a:rPr lang="en-AU" dirty="0" err="1"/>
              <a:t>chunkSliceCounts</a:t>
            </a:r>
            <a:r>
              <a:rPr lang="en-AU" dirty="0"/>
              <a:t>, </a:t>
            </a:r>
            <a:r>
              <a:rPr lang="en-AU" dirty="0" err="1"/>
              <a:t>sliceSize</a:t>
            </a:r>
            <a:r>
              <a:rPr lang="en-AU" dirty="0"/>
              <a:t>: 		</a:t>
            </a:r>
            <a:r>
              <a:rPr lang="en-AU" dirty="0" err="1"/>
              <a:t>that.xDim</a:t>
            </a:r>
            <a:r>
              <a:rPr lang="en-AU" dirty="0"/>
              <a:t> * </a:t>
            </a:r>
            <a:r>
              <a:rPr lang="en-AU" dirty="0" err="1"/>
              <a:t>that.yDim</a:t>
            </a:r>
            <a:r>
              <a:rPr lang="en-AU" dirty="0"/>
              <a:t>, </a:t>
            </a:r>
            <a:r>
              <a:rPr lang="en-AU" dirty="0" err="1"/>
              <a:t>volumeAlloc</a:t>
            </a:r>
            <a:r>
              <a:rPr lang="en-AU" dirty="0"/>
              <a:t>: </a:t>
            </a:r>
            <a:r>
              <a:rPr lang="en-AU" dirty="0" err="1"/>
              <a:t>currentAlloc</a:t>
            </a:r>
            <a:r>
              <a:rPr lang="en-AU" dirty="0"/>
              <a:t> }, </a:t>
            </a:r>
            <a:r>
              <a:rPr lang="en-AU" dirty="0" err="1"/>
              <a:t>transferables</a:t>
            </a:r>
            <a:r>
              <a:rPr lang="en-AU" dirty="0"/>
              <a:t>);</a:t>
            </a:r>
          </a:p>
          <a:p>
            <a:endParaRPr lang="en-AU" dirty="0"/>
          </a:p>
          <a:p>
            <a:r>
              <a:rPr lang="en-AU" dirty="0"/>
              <a:t>            </a:t>
            </a:r>
            <a:r>
              <a:rPr lang="en-AU" dirty="0" err="1"/>
              <a:t>queuedVolumeChunks</a:t>
            </a:r>
            <a:r>
              <a:rPr lang="en-AU" dirty="0"/>
              <a:t> = [];</a:t>
            </a:r>
          </a:p>
          <a:p>
            <a:r>
              <a:rPr lang="en-AU" dirty="0"/>
              <a:t>            </a:t>
            </a:r>
            <a:r>
              <a:rPr lang="en-AU" dirty="0" err="1"/>
              <a:t>transferables</a:t>
            </a:r>
            <a:r>
              <a:rPr lang="en-AU" dirty="0"/>
              <a:t> = [];</a:t>
            </a:r>
          </a:p>
          <a:p>
            <a:r>
              <a:rPr lang="en-AU" dirty="0"/>
              <a:t>            </a:t>
            </a:r>
            <a:r>
              <a:rPr lang="en-AU" dirty="0" err="1"/>
              <a:t>chunkSliceCounts</a:t>
            </a:r>
            <a:r>
              <a:rPr lang="en-AU" dirty="0"/>
              <a:t> = [];</a:t>
            </a:r>
          </a:p>
          <a:p>
            <a:endParaRPr lang="en-AU" dirty="0"/>
          </a:p>
          <a:p>
            <a:r>
              <a:rPr lang="en-AU" dirty="0"/>
              <a:t>            </a:t>
            </a:r>
            <a:r>
              <a:rPr lang="en-AU" dirty="0" err="1"/>
              <a:t>v.onmessage</a:t>
            </a:r>
            <a:r>
              <a:rPr lang="en-AU" dirty="0"/>
              <a:t> = function (e) {</a:t>
            </a:r>
          </a:p>
          <a:p>
            <a:r>
              <a:rPr lang="en-AU" dirty="0"/>
              <a:t>                console.log('loaded volume');</a:t>
            </a:r>
          </a:p>
          <a:p>
            <a:r>
              <a:rPr lang="en-AU" dirty="0"/>
              <a:t>                </a:t>
            </a:r>
            <a:r>
              <a:rPr lang="en-AU" dirty="0" err="1"/>
              <a:t>that.volumeData</a:t>
            </a:r>
            <a:r>
              <a:rPr lang="en-AU" dirty="0"/>
              <a:t> = </a:t>
            </a:r>
            <a:r>
              <a:rPr lang="en-AU" dirty="0" err="1"/>
              <a:t>that.volume.imageData.data</a:t>
            </a:r>
            <a:r>
              <a:rPr lang="en-AU" dirty="0"/>
              <a:t> = </a:t>
            </a:r>
            <a:r>
              <a:rPr lang="en-AU" dirty="0" err="1"/>
              <a:t>e.data.volumeArray</a:t>
            </a:r>
            <a:r>
              <a:rPr lang="en-AU" dirty="0"/>
              <a:t>;</a:t>
            </a:r>
          </a:p>
          <a:p>
            <a:r>
              <a:rPr lang="en-AU" dirty="0"/>
              <a:t>                histogram = </a:t>
            </a:r>
            <a:r>
              <a:rPr lang="en-AU" dirty="0" err="1"/>
              <a:t>e.data.histogram</a:t>
            </a:r>
            <a:r>
              <a:rPr lang="en-AU" dirty="0"/>
              <a:t>;</a:t>
            </a:r>
          </a:p>
          <a:p>
            <a:r>
              <a:rPr lang="en-AU" dirty="0"/>
              <a:t>                </a:t>
            </a:r>
            <a:r>
              <a:rPr lang="en-AU" dirty="0" err="1"/>
              <a:t>computedMaximum</a:t>
            </a:r>
            <a:r>
              <a:rPr lang="en-AU" dirty="0"/>
              <a:t> = </a:t>
            </a:r>
            <a:r>
              <a:rPr lang="en-AU" dirty="0" err="1"/>
              <a:t>e.data.maximum</a:t>
            </a:r>
            <a:r>
              <a:rPr lang="en-AU" dirty="0"/>
              <a:t>;</a:t>
            </a:r>
          </a:p>
          <a:p>
            <a:r>
              <a:rPr lang="en-AU" dirty="0"/>
              <a:t>                </a:t>
            </a:r>
            <a:r>
              <a:rPr lang="en-AU" dirty="0" err="1"/>
              <a:t>that.loadPapayaVolumeMultiThreaded</a:t>
            </a:r>
            <a:r>
              <a:rPr lang="en-AU" dirty="0"/>
              <a:t>(</a:t>
            </a:r>
            <a:r>
              <a:rPr lang="en-AU" dirty="0" err="1"/>
              <a:t>computedMaximum</a:t>
            </a:r>
            <a:r>
              <a:rPr lang="en-AU" dirty="0"/>
              <a:t>);</a:t>
            </a:r>
          </a:p>
          <a:p>
            <a:r>
              <a:rPr lang="en-AU" dirty="0"/>
              <a:t>                </a:t>
            </a:r>
            <a:r>
              <a:rPr lang="en-AU" dirty="0" err="1"/>
              <a:t>isLoadingVolume</a:t>
            </a:r>
            <a:r>
              <a:rPr lang="en-AU" dirty="0"/>
              <a:t> = false;</a:t>
            </a:r>
          </a:p>
          <a:p>
            <a:r>
              <a:rPr lang="en-AU" dirty="0"/>
              <a:t>            };</a:t>
            </a:r>
          </a:p>
          <a:p>
            <a:r>
              <a:rPr lang="en-AU" dirty="0"/>
              <a:t>        }</a:t>
            </a:r>
          </a:p>
          <a:p>
            <a:r>
              <a:rPr lang="en-AU" dirty="0"/>
              <a:t>        </a:t>
            </a:r>
            <a:r>
              <a:rPr lang="en-AU" dirty="0">
                <a:solidFill>
                  <a:schemeClr val="accent6"/>
                </a:solidFill>
              </a:rPr>
              <a:t>// spawn the web worker to load the volume without blocking the 2D stream</a:t>
            </a:r>
          </a:p>
          <a:p>
            <a:r>
              <a:rPr lang="en-AU" dirty="0"/>
              <a:t>        </a:t>
            </a:r>
            <a:r>
              <a:rPr lang="en-AU" dirty="0" err="1"/>
              <a:t>createWorker</a:t>
            </a:r>
            <a:r>
              <a:rPr lang="en-AU" dirty="0"/>
              <a:t>();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AU" sz="2800" b="1" dirty="0" err="1"/>
              <a:t>onVolumeChunkUpdateMultiThreaded</a:t>
            </a:r>
            <a:r>
              <a:rPr lang="en-US" sz="28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97083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1C1D-00E1-4106-B100-D74BE460CC11}"/>
              </a:ext>
            </a:extLst>
          </p:cNvPr>
          <p:cNvSpPr/>
          <p:nvPr/>
        </p:nvSpPr>
        <p:spPr>
          <a:xfrm>
            <a:off x="237199" y="1115963"/>
            <a:ext cx="960622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err="1"/>
              <a:t>self.onmessage</a:t>
            </a:r>
            <a:r>
              <a:rPr lang="en-AU" dirty="0"/>
              <a:t> = function (e) {</a:t>
            </a:r>
          </a:p>
          <a:p>
            <a:r>
              <a:rPr lang="en-AU" dirty="0"/>
              <a:t>    var </a:t>
            </a:r>
            <a:r>
              <a:rPr lang="en-AU" dirty="0" err="1"/>
              <a:t>chunkArrayLength</a:t>
            </a:r>
            <a:r>
              <a:rPr lang="en-AU" dirty="0"/>
              <a:t> = </a:t>
            </a:r>
            <a:r>
              <a:rPr lang="en-AU" dirty="0" err="1"/>
              <a:t>e.data.chunks.length</a:t>
            </a:r>
            <a:r>
              <a:rPr lang="en-AU" dirty="0"/>
              <a:t>;</a:t>
            </a:r>
          </a:p>
          <a:p>
            <a:r>
              <a:rPr lang="en-AU" dirty="0"/>
              <a:t>    var </a:t>
            </a:r>
            <a:r>
              <a:rPr lang="en-AU" dirty="0" err="1"/>
              <a:t>outVolumeArray</a:t>
            </a:r>
            <a:r>
              <a:rPr lang="en-AU" dirty="0"/>
              <a:t> = new Uint16Array(</a:t>
            </a:r>
            <a:r>
              <a:rPr lang="en-AU" dirty="0" err="1"/>
              <a:t>e.data.chunks</a:t>
            </a:r>
            <a:r>
              <a:rPr lang="en-AU" dirty="0"/>
              <a:t>[</a:t>
            </a:r>
            <a:r>
              <a:rPr lang="en-AU" dirty="0" err="1"/>
              <a:t>chunkArrayLength</a:t>
            </a:r>
            <a:r>
              <a:rPr lang="en-AU" dirty="0"/>
              <a:t> - 2]);</a:t>
            </a:r>
          </a:p>
          <a:p>
            <a:r>
              <a:rPr lang="en-AU" dirty="0"/>
              <a:t>    var </a:t>
            </a:r>
            <a:r>
              <a:rPr lang="en-AU" dirty="0" err="1"/>
              <a:t>outHistogram</a:t>
            </a:r>
            <a:r>
              <a:rPr lang="en-AU" dirty="0"/>
              <a:t> = new Uint32Array(</a:t>
            </a:r>
            <a:r>
              <a:rPr lang="en-AU" dirty="0" err="1"/>
              <a:t>e.data.chunks</a:t>
            </a:r>
            <a:r>
              <a:rPr lang="en-AU" dirty="0"/>
              <a:t>[</a:t>
            </a:r>
            <a:r>
              <a:rPr lang="en-AU" dirty="0" err="1"/>
              <a:t>chunkArrayLength</a:t>
            </a:r>
            <a:r>
              <a:rPr lang="en-AU" dirty="0"/>
              <a:t> - 1]);</a:t>
            </a:r>
          </a:p>
          <a:p>
            <a:r>
              <a:rPr lang="en-AU" dirty="0"/>
              <a:t>    var maximum = 0;</a:t>
            </a:r>
          </a:p>
          <a:p>
            <a:r>
              <a:rPr lang="en-AU" dirty="0"/>
              <a:t>    var </a:t>
            </a:r>
            <a:r>
              <a:rPr lang="en-AU" dirty="0" err="1"/>
              <a:t>volumeIndex</a:t>
            </a:r>
            <a:r>
              <a:rPr lang="en-AU" dirty="0"/>
              <a:t> = 0;</a:t>
            </a:r>
          </a:p>
          <a:p>
            <a:r>
              <a:rPr lang="en-AU" dirty="0">
                <a:solidFill>
                  <a:schemeClr val="accent6"/>
                </a:solidFill>
              </a:rPr>
              <a:t>    // process volume to compute histogram (can be avoided if provided in data stream)</a:t>
            </a:r>
          </a:p>
          <a:p>
            <a:r>
              <a:rPr lang="en-AU" dirty="0"/>
              <a:t>    for (var c = 0; c &lt; </a:t>
            </a:r>
            <a:r>
              <a:rPr lang="en-AU" dirty="0" err="1"/>
              <a:t>e.data.chunkSliceCounts.length</a:t>
            </a:r>
            <a:r>
              <a:rPr lang="en-AU" dirty="0"/>
              <a:t>; ++c) {</a:t>
            </a:r>
          </a:p>
          <a:p>
            <a:r>
              <a:rPr lang="en-AU" dirty="0"/>
              <a:t>        var </a:t>
            </a:r>
            <a:r>
              <a:rPr lang="en-AU" dirty="0" err="1"/>
              <a:t>chunkData</a:t>
            </a:r>
            <a:r>
              <a:rPr lang="en-AU" dirty="0"/>
              <a:t> = new Uint16Array(</a:t>
            </a:r>
            <a:r>
              <a:rPr lang="en-AU" dirty="0" err="1"/>
              <a:t>e.data.chunks</a:t>
            </a:r>
            <a:r>
              <a:rPr lang="en-AU" dirty="0"/>
              <a:t>[c]);</a:t>
            </a:r>
          </a:p>
          <a:p>
            <a:r>
              <a:rPr lang="en-AU" dirty="0"/>
              <a:t>        var pixels = </a:t>
            </a:r>
            <a:r>
              <a:rPr lang="en-AU" dirty="0" err="1"/>
              <a:t>chunkData.subarray</a:t>
            </a:r>
            <a:r>
              <a:rPr lang="en-AU" dirty="0"/>
              <a:t>(5, </a:t>
            </a:r>
            <a:r>
              <a:rPr lang="en-AU" dirty="0" err="1"/>
              <a:t>chunkData.length</a:t>
            </a:r>
            <a:r>
              <a:rPr lang="en-AU" dirty="0"/>
              <a:t>);</a:t>
            </a:r>
          </a:p>
          <a:p>
            <a:r>
              <a:rPr lang="en-AU" dirty="0"/>
              <a:t>        var </a:t>
            </a:r>
            <a:r>
              <a:rPr lang="en-AU" dirty="0" err="1"/>
              <a:t>pixelCount</a:t>
            </a:r>
            <a:r>
              <a:rPr lang="en-AU" dirty="0"/>
              <a:t> = </a:t>
            </a:r>
            <a:r>
              <a:rPr lang="en-AU" dirty="0" err="1"/>
              <a:t>e.data.chunkSliceCounts</a:t>
            </a:r>
            <a:r>
              <a:rPr lang="en-AU" dirty="0"/>
              <a:t>[c] * </a:t>
            </a:r>
            <a:r>
              <a:rPr lang="en-AU" dirty="0" err="1"/>
              <a:t>e.data.sliceSize</a:t>
            </a:r>
            <a:r>
              <a:rPr lang="en-AU" dirty="0"/>
              <a:t>;</a:t>
            </a:r>
          </a:p>
          <a:p>
            <a:r>
              <a:rPr lang="en-AU" dirty="0"/>
              <a:t>        for (var </a:t>
            </a:r>
            <a:r>
              <a:rPr lang="en-AU" dirty="0" err="1"/>
              <a:t>pixelIndex</a:t>
            </a:r>
            <a:r>
              <a:rPr lang="en-AU" dirty="0"/>
              <a:t> = 0; </a:t>
            </a:r>
            <a:r>
              <a:rPr lang="en-AU" dirty="0" err="1"/>
              <a:t>pixelIndex</a:t>
            </a:r>
            <a:r>
              <a:rPr lang="en-AU" dirty="0"/>
              <a:t> &lt; </a:t>
            </a:r>
            <a:r>
              <a:rPr lang="en-AU" dirty="0" err="1"/>
              <a:t>pixelCount</a:t>
            </a:r>
            <a:r>
              <a:rPr lang="en-AU" dirty="0"/>
              <a:t>; ++</a:t>
            </a:r>
            <a:r>
              <a:rPr lang="en-AU" dirty="0" err="1"/>
              <a:t>pixelIndex</a:t>
            </a:r>
            <a:r>
              <a:rPr lang="en-AU" dirty="0"/>
              <a:t>) {</a:t>
            </a:r>
          </a:p>
          <a:p>
            <a:r>
              <a:rPr lang="en-AU" dirty="0"/>
              <a:t>            var </a:t>
            </a:r>
            <a:r>
              <a:rPr lang="en-AU" dirty="0" err="1"/>
              <a:t>pixVal</a:t>
            </a:r>
            <a:r>
              <a:rPr lang="en-AU" dirty="0"/>
              <a:t> = pixels[</a:t>
            </a:r>
            <a:r>
              <a:rPr lang="en-AU" dirty="0" err="1"/>
              <a:t>pixelIndex</a:t>
            </a:r>
            <a:r>
              <a:rPr lang="en-AU" dirty="0"/>
              <a:t>];</a:t>
            </a:r>
          </a:p>
          <a:p>
            <a:r>
              <a:rPr lang="en-AU" dirty="0"/>
              <a:t>            </a:t>
            </a:r>
            <a:r>
              <a:rPr lang="en-AU" dirty="0" err="1"/>
              <a:t>outVolumeArray</a:t>
            </a:r>
            <a:r>
              <a:rPr lang="en-AU" dirty="0"/>
              <a:t>[</a:t>
            </a:r>
            <a:r>
              <a:rPr lang="en-AU" dirty="0" err="1"/>
              <a:t>volumeIndex</a:t>
            </a:r>
            <a:r>
              <a:rPr lang="en-AU" dirty="0"/>
              <a:t>++] = </a:t>
            </a:r>
            <a:r>
              <a:rPr lang="en-AU" dirty="0" err="1"/>
              <a:t>pixVal</a:t>
            </a:r>
            <a:r>
              <a:rPr lang="en-AU" dirty="0"/>
              <a:t>;</a:t>
            </a:r>
          </a:p>
          <a:p>
            <a:r>
              <a:rPr lang="en-AU" dirty="0"/>
              <a:t>            ++</a:t>
            </a:r>
            <a:r>
              <a:rPr lang="en-AU" dirty="0" err="1"/>
              <a:t>outHistogram</a:t>
            </a:r>
            <a:r>
              <a:rPr lang="en-AU" dirty="0"/>
              <a:t>[</a:t>
            </a:r>
            <a:r>
              <a:rPr lang="en-AU" dirty="0" err="1"/>
              <a:t>pixVal</a:t>
            </a:r>
            <a:r>
              <a:rPr lang="en-AU" dirty="0"/>
              <a:t>];</a:t>
            </a:r>
          </a:p>
          <a:p>
            <a:r>
              <a:rPr lang="en-AU" dirty="0"/>
              <a:t>            maximum = </a:t>
            </a:r>
            <a:r>
              <a:rPr lang="en-AU" dirty="0" err="1"/>
              <a:t>Math.max</a:t>
            </a:r>
            <a:r>
              <a:rPr lang="en-AU" dirty="0"/>
              <a:t>(maximum, </a:t>
            </a:r>
            <a:r>
              <a:rPr lang="en-AU" dirty="0" err="1"/>
              <a:t>pixVal</a:t>
            </a:r>
            <a:r>
              <a:rPr lang="en-AU" dirty="0"/>
              <a:t>);</a:t>
            </a:r>
          </a:p>
          <a:p>
            <a:r>
              <a:rPr lang="en-AU" dirty="0"/>
              <a:t>        }</a:t>
            </a:r>
          </a:p>
          <a:p>
            <a:r>
              <a:rPr lang="en-AU" dirty="0"/>
              <a:t>    }</a:t>
            </a:r>
          </a:p>
          <a:p>
            <a:r>
              <a:rPr lang="en-AU" dirty="0"/>
              <a:t>    </a:t>
            </a:r>
            <a:r>
              <a:rPr lang="en-AU" dirty="0">
                <a:solidFill>
                  <a:schemeClr val="accent6"/>
                </a:solidFill>
              </a:rPr>
              <a:t>// post the output data</a:t>
            </a:r>
          </a:p>
          <a:p>
            <a:r>
              <a:rPr lang="en-AU" dirty="0"/>
              <a:t>    </a:t>
            </a:r>
            <a:r>
              <a:rPr lang="en-AU" dirty="0" err="1"/>
              <a:t>self.postMessage</a:t>
            </a:r>
            <a:r>
              <a:rPr lang="en-AU" dirty="0"/>
              <a:t>({ maximum: maximum, histogram: </a:t>
            </a:r>
            <a:r>
              <a:rPr lang="en-AU" dirty="0" err="1"/>
              <a:t>outHistogram</a:t>
            </a:r>
            <a:r>
              <a:rPr lang="en-AU" dirty="0"/>
              <a:t>, </a:t>
            </a:r>
            <a:r>
              <a:rPr lang="en-AU" dirty="0" err="1"/>
              <a:t>volumeArray</a:t>
            </a:r>
            <a:r>
              <a:rPr lang="en-AU" dirty="0"/>
              <a:t>: </a:t>
            </a:r>
            <a:r>
              <a:rPr lang="en-AU" dirty="0" err="1"/>
              <a:t>outVolumeArray</a:t>
            </a:r>
            <a:r>
              <a:rPr lang="en-AU" dirty="0"/>
              <a:t> 	}, [</a:t>
            </a:r>
            <a:r>
              <a:rPr lang="en-AU" dirty="0" err="1"/>
              <a:t>outHistogram.buffer</a:t>
            </a:r>
            <a:r>
              <a:rPr lang="en-AU" dirty="0"/>
              <a:t>, </a:t>
            </a:r>
            <a:r>
              <a:rPr lang="en-AU" dirty="0" err="1"/>
              <a:t>outVolumeArray.buffer</a:t>
            </a:r>
            <a:r>
              <a:rPr lang="en-AU" dirty="0"/>
              <a:t>]);</a:t>
            </a:r>
          </a:p>
          <a:p>
            <a:r>
              <a:rPr lang="en-AU" dirty="0"/>
              <a:t>    close();</a:t>
            </a:r>
          </a:p>
          <a:p>
            <a:r>
              <a:rPr lang="en-AU" dirty="0"/>
              <a:t>}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b="1" dirty="0"/>
              <a:t>Volume-load Web Worker</a:t>
            </a:r>
          </a:p>
        </p:txBody>
      </p:sp>
    </p:spTree>
    <p:extLst>
      <p:ext uri="{BB962C8B-B14F-4D97-AF65-F5344CB8AC3E}">
        <p14:creationId xmlns:p14="http://schemas.microsoft.com/office/powerpoint/2010/main" val="1649120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b="1" dirty="0" err="1"/>
              <a:t>onUserEvent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086E9-0508-4531-9FD8-ED0EC975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36" y="1133447"/>
            <a:ext cx="9182846" cy="5311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F58C3-D4BD-401F-8484-80E86960F2D4}"/>
              </a:ext>
            </a:extLst>
          </p:cNvPr>
          <p:cNvSpPr txBox="1"/>
          <p:nvPr/>
        </p:nvSpPr>
        <p:spPr>
          <a:xfrm>
            <a:off x="633845" y="6619007"/>
            <a:ext cx="9182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Set </a:t>
            </a:r>
            <a:r>
              <a:rPr lang="en-AU" dirty="0" err="1"/>
              <a:t>eventID</a:t>
            </a:r>
            <a:r>
              <a:rPr lang="en-AU" dirty="0"/>
              <a:t> and </a:t>
            </a:r>
            <a:r>
              <a:rPr lang="en-AU" dirty="0" err="1"/>
              <a:t>eventData</a:t>
            </a:r>
            <a:r>
              <a:rPr lang="en-AU" dirty="0"/>
              <a:t> accordingly to communicate UI events and initiate desired actions by the 2D/3D Viewer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See </a:t>
            </a:r>
            <a:r>
              <a:rPr lang="en-AU" dirty="0" err="1"/>
              <a:t>rapiscan</a:t>
            </a:r>
            <a:r>
              <a:rPr lang="en-AU" dirty="0"/>
              <a:t>-viewer/rapiscanvolume-interface.xlsx for documentation of events</a:t>
            </a:r>
          </a:p>
        </p:txBody>
      </p:sp>
    </p:spTree>
    <p:extLst>
      <p:ext uri="{BB962C8B-B14F-4D97-AF65-F5344CB8AC3E}">
        <p14:creationId xmlns:p14="http://schemas.microsoft.com/office/powerpoint/2010/main" val="3437304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95D01EDB-906C-44AA-94C8-17180673A81F}"/>
              </a:ext>
            </a:extLst>
          </p:cNvPr>
          <p:cNvSpPr txBox="1">
            <a:spLocks/>
          </p:cNvSpPr>
          <p:nvPr/>
        </p:nvSpPr>
        <p:spPr>
          <a:xfrm>
            <a:off x="503280" y="492859"/>
            <a:ext cx="6901130" cy="94785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b="1" dirty="0" err="1"/>
              <a:t>onUserQuery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F58C3-D4BD-401F-8484-80E86960F2D4}"/>
              </a:ext>
            </a:extLst>
          </p:cNvPr>
          <p:cNvSpPr txBox="1"/>
          <p:nvPr/>
        </p:nvSpPr>
        <p:spPr>
          <a:xfrm>
            <a:off x="633845" y="6764481"/>
            <a:ext cx="91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Set </a:t>
            </a:r>
            <a:r>
              <a:rPr lang="en-AU" dirty="0" err="1"/>
              <a:t>eventID</a:t>
            </a:r>
            <a:r>
              <a:rPr lang="en-AU" dirty="0"/>
              <a:t> accordingly to receive desired state information/data from the 2D/3D Viewer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13008-9C13-4615-BF35-07360BB5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6" y="1824761"/>
            <a:ext cx="9170769" cy="312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92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901130" cy="115913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Ongoing and Future Work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2096428"/>
            <a:ext cx="9453520" cy="5118411"/>
          </a:xfrm>
        </p:spPr>
        <p:txBody>
          <a:bodyPr tIns="194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altLang="en-US" sz="2400" dirty="0">
                <a:cs typeface="Courier New" panose="02070309020205020404" pitchFamily="49" charset="0"/>
              </a:rPr>
              <a:t>Separate 2D (Dual-View/Scrolling) Image functionality from Volume viewer</a:t>
            </a:r>
          </a:p>
          <a:p>
            <a:pPr marL="831600" lvl="1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altLang="en-US" sz="2000" dirty="0">
                <a:cs typeface="Courier New" panose="02070309020205020404" pitchFamily="49" charset="0"/>
              </a:rPr>
              <a:t>Currently 2D and 3D views share the WebGL context, LUT</a:t>
            </a:r>
          </a:p>
          <a:p>
            <a:pPr marL="831600" lvl="1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altLang="en-US" sz="2000" dirty="0">
                <a:cs typeface="Courier New" panose="02070309020205020404" pitchFamily="49" charset="0"/>
              </a:rPr>
              <a:t>Need for displaying 2D views across multiple canvases</a:t>
            </a:r>
          </a:p>
          <a:p>
            <a:pPr marL="43164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altLang="en-US" sz="2400" dirty="0">
                <a:cs typeface="Courier New" panose="02070309020205020404" pitchFamily="49" charset="0"/>
              </a:rPr>
              <a:t>Support additional Data Formats (Z-Effective etc.)</a:t>
            </a:r>
          </a:p>
          <a:p>
            <a:pPr marL="43164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altLang="en-US" sz="2400" dirty="0">
                <a:cs typeface="Courier New" panose="02070309020205020404" pitchFamily="49" charset="0"/>
              </a:rPr>
              <a:t>Additional LUT/Color-Table formats</a:t>
            </a:r>
          </a:p>
          <a:p>
            <a:pPr marL="43164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altLang="en-US" sz="2400" dirty="0">
                <a:cs typeface="Courier New" panose="02070309020205020404" pitchFamily="49" charset="0"/>
              </a:rPr>
              <a:t>3D Box-Picking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0918-C576-40B8-98BB-3E7455C234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671172" cy="1261800"/>
          </a:xfrm>
        </p:spPr>
        <p:txBody>
          <a:bodyPr/>
          <a:lstStyle/>
          <a:p>
            <a:r>
              <a:rPr lang="en-AU" sz="3600" b="1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2DAA1-3DC4-448D-822D-16A871E0316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0" y="1768320"/>
            <a:ext cx="7595691" cy="4987800"/>
          </a:xfrm>
        </p:spPr>
        <p:txBody>
          <a:bodyPr/>
          <a:lstStyle/>
          <a:p>
            <a:pPr marL="0" indent="0" algn="ctr"/>
            <a:endParaRPr lang="en-AU" sz="2800" dirty="0"/>
          </a:p>
          <a:p>
            <a:pPr marL="0" indent="0" algn="ctr"/>
            <a:r>
              <a:rPr lang="en-AU" sz="2800" dirty="0"/>
              <a:t>Send questions to:</a:t>
            </a:r>
          </a:p>
          <a:p>
            <a:pPr marL="0" indent="0" algn="ctr"/>
            <a:r>
              <a:rPr lang="en-AU" sz="2800" dirty="0"/>
              <a:t>3d@kbvis.com</a:t>
            </a:r>
          </a:p>
        </p:txBody>
      </p:sp>
    </p:spTree>
    <p:extLst>
      <p:ext uri="{BB962C8B-B14F-4D97-AF65-F5344CB8AC3E}">
        <p14:creationId xmlns:p14="http://schemas.microsoft.com/office/powerpoint/2010/main" val="20402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4759</Words>
  <Application>Microsoft Office PowerPoint</Application>
  <PresentationFormat>Custom</PresentationFormat>
  <Paragraphs>816</Paragraphs>
  <Slides>101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Arial</vt:lpstr>
      <vt:lpstr>Calibri</vt:lpstr>
      <vt:lpstr>Consolas</vt:lpstr>
      <vt:lpstr>Courier New</vt:lpstr>
      <vt:lpstr>NimbusRomNo9L-ReguItal</vt:lpstr>
      <vt:lpstr>Times New Roman</vt:lpstr>
      <vt:lpstr>Wingdings</vt:lpstr>
      <vt:lpstr>Office Theme</vt:lpstr>
      <vt:lpstr>PowerPoint Presentation</vt:lpstr>
      <vt:lpstr>PowerPoint Presentation</vt:lpstr>
      <vt:lpstr>Setup and Resources</vt:lpstr>
      <vt:lpstr>PowerPoint Presentation</vt:lpstr>
      <vt:lpstr>Equipment Types</vt:lpstr>
      <vt:lpstr>Imaging Studies</vt:lpstr>
      <vt:lpstr>PowerPoint Presentation</vt:lpstr>
      <vt:lpstr>Image Series</vt:lpstr>
      <vt:lpstr>DICOM Parsing</vt:lpstr>
      <vt:lpstr>PowerPoint Presentation</vt:lpstr>
      <vt:lpstr>2D Imaging</vt:lpstr>
      <vt:lpstr>2D Viewing</vt:lpstr>
      <vt:lpstr>3D Volume Visualization</vt:lpstr>
      <vt:lpstr>DICOM Header</vt:lpstr>
      <vt:lpstr>Daikon Reader</vt:lpstr>
      <vt:lpstr>3D Texture Slicing</vt:lpstr>
      <vt:lpstr>3D Texture Slicing</vt:lpstr>
      <vt:lpstr>Color Tables</vt:lpstr>
      <vt:lpstr>Color/Opacity Lookup (Classification)</vt:lpstr>
      <vt:lpstr>Window/Level</vt:lpstr>
      <vt:lpstr>PowerPoint Presentation</vt:lpstr>
      <vt:lpstr>PowerPoint Presentation</vt:lpstr>
      <vt:lpstr>Review:  Transparency and Blending Volume Rendering WebGL 3D Texture</vt:lpstr>
      <vt:lpstr>Transparency &amp; Blending</vt:lpstr>
      <vt:lpstr>PowerPoint Presentation</vt:lpstr>
      <vt:lpstr>PowerPoint Presentation</vt:lpstr>
      <vt:lpstr>Example: Blending</vt:lpstr>
      <vt:lpstr>Example: Transparent Stack</vt:lpstr>
      <vt:lpstr>Example: 3D Texture</vt:lpstr>
      <vt:lpstr>Sampling the 3D Texture</vt:lpstr>
      <vt:lpstr>Simplified Example – Standard Slice Planes</vt:lpstr>
      <vt:lpstr>PowerPoint Presentation</vt:lpstr>
      <vt:lpstr>Papaya Viewer</vt:lpstr>
      <vt:lpstr>Rapiscan WebGL  Volume Viewer</vt:lpstr>
      <vt:lpstr>Rapiscan WebGL Viewer</vt:lpstr>
      <vt:lpstr>Load DICOM Series</vt:lpstr>
      <vt:lpstr>PowerPoint Presentation</vt:lpstr>
      <vt:lpstr>Load Volume</vt:lpstr>
      <vt:lpstr>PowerPoint Presentation</vt:lpstr>
      <vt:lpstr>Color Tables</vt:lpstr>
      <vt:lpstr>Window-Level and Opacity</vt:lpstr>
      <vt:lpstr>Cut-Planes</vt:lpstr>
      <vt:lpstr>Papaya Viewer Source</vt:lpstr>
      <vt:lpstr>Rapiscan WebGL Viewer Source</vt:lpstr>
      <vt:lpstr>Main Components</vt:lpstr>
      <vt:lpstr>papaya.viewer.Viewer Key Members</vt:lpstr>
      <vt:lpstr>papaya.viewer.Viewer Key Methods</vt:lpstr>
      <vt:lpstr>papaya.viewer.RapiscanVolume Interface</vt:lpstr>
      <vt:lpstr>RapiscanVolume Events</vt:lpstr>
      <vt:lpstr>RapiscanVolume Methods</vt:lpstr>
      <vt:lpstr>RapiscanVolume Methods</vt:lpstr>
      <vt:lpstr>RapiscanVolume Methods</vt:lpstr>
      <vt:lpstr>RenderVolume()</vt:lpstr>
      <vt:lpstr>RenderVolume()</vt:lpstr>
      <vt:lpstr>3D Texture Slicing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RapiscanVolume Methods</vt:lpstr>
      <vt:lpstr>Color Table Event</vt:lpstr>
      <vt:lpstr>Color Table Data Range</vt:lpstr>
      <vt:lpstr>Window/Level Event</vt:lpstr>
      <vt:lpstr>Handling NPOT Textures</vt:lpstr>
      <vt:lpstr>updateVolumeView()</vt:lpstr>
      <vt:lpstr>Handling Anisotropy</vt:lpstr>
      <vt:lpstr>Texture Matrix</vt:lpstr>
      <vt:lpstr>Handling Zoom</vt:lpstr>
      <vt:lpstr>PowerPoint Presentation</vt:lpstr>
      <vt:lpstr>Handling Pan</vt:lpstr>
      <vt:lpstr>PowerPoint Presentation</vt:lpstr>
      <vt:lpstr>2D MPR Slices</vt:lpstr>
      <vt:lpstr>RGB MPR View</vt:lpstr>
      <vt:lpstr>Grayscale MPR View</vt:lpstr>
      <vt:lpstr>PowerPoint Presentation</vt:lpstr>
      <vt:lpstr>BIO 3D Viewer</vt:lpstr>
      <vt:lpstr>BIO 3D Viewer</vt:lpstr>
      <vt:lpstr>PowerPoint Presentation</vt:lpstr>
      <vt:lpstr>Key Methods</vt:lpstr>
      <vt:lpstr>Dual-View Image Scrolling</vt:lpstr>
      <vt:lpstr>2D Scrolling Image Display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Ongoing and Future Work</vt:lpstr>
      <vt:lpstr>Questions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 Bala</dc:creator>
  <cp:lastModifiedBy>Karthik Bala</cp:lastModifiedBy>
  <cp:revision>6</cp:revision>
  <dcterms:created xsi:type="dcterms:W3CDTF">2019-07-07T13:45:24Z</dcterms:created>
  <dcterms:modified xsi:type="dcterms:W3CDTF">2019-07-07T14:20:09Z</dcterms:modified>
</cp:coreProperties>
</file>